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 id="2147483687" r:id="rId2"/>
  </p:sldMasterIdLst>
  <p:notesMasterIdLst>
    <p:notesMasterId r:id="rId36"/>
  </p:notesMasterIdLst>
  <p:handoutMasterIdLst>
    <p:handoutMasterId r:id="rId37"/>
  </p:handoutMasterIdLst>
  <p:sldIdLst>
    <p:sldId id="258" r:id="rId3"/>
    <p:sldId id="268" r:id="rId4"/>
    <p:sldId id="404" r:id="rId5"/>
    <p:sldId id="269" r:id="rId6"/>
    <p:sldId id="403" r:id="rId7"/>
    <p:sldId id="402" r:id="rId8"/>
    <p:sldId id="410" r:id="rId9"/>
    <p:sldId id="257" r:id="rId10"/>
    <p:sldId id="279" r:id="rId11"/>
    <p:sldId id="280" r:id="rId12"/>
    <p:sldId id="281" r:id="rId13"/>
    <p:sldId id="259" r:id="rId14"/>
    <p:sldId id="266" r:id="rId15"/>
    <p:sldId id="409" r:id="rId16"/>
    <p:sldId id="411" r:id="rId17"/>
    <p:sldId id="288" r:id="rId18"/>
    <p:sldId id="265" r:id="rId19"/>
    <p:sldId id="290" r:id="rId20"/>
    <p:sldId id="260" r:id="rId21"/>
    <p:sldId id="289" r:id="rId22"/>
    <p:sldId id="262" r:id="rId23"/>
    <p:sldId id="287" r:id="rId24"/>
    <p:sldId id="264" r:id="rId25"/>
    <p:sldId id="407" r:id="rId26"/>
    <p:sldId id="282" r:id="rId27"/>
    <p:sldId id="263" r:id="rId28"/>
    <p:sldId id="405" r:id="rId29"/>
    <p:sldId id="267" r:id="rId30"/>
    <p:sldId id="270" r:id="rId31"/>
    <p:sldId id="286" r:id="rId32"/>
    <p:sldId id="284" r:id="rId33"/>
    <p:sldId id="271" r:id="rId34"/>
    <p:sldId id="28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275D91"/>
    <a:srgbClr val="374D81"/>
    <a:srgbClr val="5E93BF"/>
    <a:srgbClr val="228EAE"/>
    <a:srgbClr val="127883"/>
    <a:srgbClr val="477FAD"/>
    <a:srgbClr val="276291"/>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39" autoAdjust="0"/>
    <p:restoredTop sz="86420" autoAdjust="0"/>
  </p:normalViewPr>
  <p:slideViewPr>
    <p:cSldViewPr snapToGrid="0" snapToObjects="1">
      <p:cViewPr varScale="1">
        <p:scale>
          <a:sx n="67" d="100"/>
          <a:sy n="67" d="100"/>
        </p:scale>
        <p:origin x="1325" y="62"/>
      </p:cViewPr>
      <p:guideLst>
        <p:guide orient="horz" pos="2160"/>
        <p:guide pos="2880"/>
      </p:guideLst>
    </p:cSldViewPr>
  </p:slideViewPr>
  <p:outlineViewPr>
    <p:cViewPr>
      <p:scale>
        <a:sx n="33" d="100"/>
        <a:sy n="33" d="100"/>
      </p:scale>
      <p:origin x="0" y="-1056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B2BC8D-65E6-FF4E-8ACE-426CBBC2CA42}" type="datetimeFigureOut">
              <a:rPr lang="en-US" smtClean="0"/>
              <a:t>7/17/2019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6B7B49-D57E-7649-B5A9-C8959F1927B9}" type="slidenum">
              <a:rPr lang="en-US" smtClean="0"/>
              <a:t>‹#›</a:t>
            </a:fld>
            <a:endParaRPr lang="en-US"/>
          </a:p>
        </p:txBody>
      </p:sp>
    </p:spTree>
    <p:extLst>
      <p:ext uri="{BB962C8B-B14F-4D97-AF65-F5344CB8AC3E}">
        <p14:creationId xmlns:p14="http://schemas.microsoft.com/office/powerpoint/2010/main" val="3562986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4383B-7E90-254F-AB46-B6F70C81CCD3}" type="datetimeFigureOut">
              <a:rPr lang="en-US" smtClean="0"/>
              <a:t>7/17/2019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46A4D-D343-F443-916D-83B33C07A5C8}" type="slidenum">
              <a:rPr lang="en-US" smtClean="0"/>
              <a:t>‹#›</a:t>
            </a:fld>
            <a:endParaRPr lang="en-US"/>
          </a:p>
        </p:txBody>
      </p:sp>
    </p:spTree>
    <p:extLst>
      <p:ext uri="{BB962C8B-B14F-4D97-AF65-F5344CB8AC3E}">
        <p14:creationId xmlns:p14="http://schemas.microsoft.com/office/powerpoint/2010/main" val="17501481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isn’t designed to be a step by step explanation of the Expenses module of PeopleSoft.  We don’t have time for that.</a:t>
            </a:r>
          </a:p>
        </p:txBody>
      </p:sp>
      <p:sp>
        <p:nvSpPr>
          <p:cNvPr id="4" name="Slide Number Placeholder 3"/>
          <p:cNvSpPr>
            <a:spLocks noGrp="1"/>
          </p:cNvSpPr>
          <p:nvPr>
            <p:ph type="sldNum" sz="quarter" idx="5"/>
          </p:nvPr>
        </p:nvSpPr>
        <p:spPr/>
        <p:txBody>
          <a:bodyPr/>
          <a:lstStyle/>
          <a:p>
            <a:fld id="{19146A4D-D343-F443-916D-83B33C07A5C8}" type="slidenum">
              <a:rPr lang="en-US" smtClean="0"/>
              <a:t>2</a:t>
            </a:fld>
            <a:endParaRPr lang="en-US"/>
          </a:p>
        </p:txBody>
      </p:sp>
    </p:spTree>
    <p:extLst>
      <p:ext uri="{BB962C8B-B14F-4D97-AF65-F5344CB8AC3E}">
        <p14:creationId xmlns:p14="http://schemas.microsoft.com/office/powerpoint/2010/main" val="3202266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46A4D-D343-F443-916D-83B33C07A5C8}" type="slidenum">
              <a:rPr lang="en-US" smtClean="0"/>
              <a:t>24</a:t>
            </a:fld>
            <a:endParaRPr lang="en-US"/>
          </a:p>
        </p:txBody>
      </p:sp>
    </p:spTree>
    <p:extLst>
      <p:ext uri="{BB962C8B-B14F-4D97-AF65-F5344CB8AC3E}">
        <p14:creationId xmlns:p14="http://schemas.microsoft.com/office/powerpoint/2010/main" val="351739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46A4D-D343-F443-916D-83B33C07A5C8}" type="slidenum">
              <a:rPr lang="en-US" smtClean="0"/>
              <a:t>30</a:t>
            </a:fld>
            <a:endParaRPr lang="en-US"/>
          </a:p>
        </p:txBody>
      </p:sp>
    </p:spTree>
    <p:extLst>
      <p:ext uri="{BB962C8B-B14F-4D97-AF65-F5344CB8AC3E}">
        <p14:creationId xmlns:p14="http://schemas.microsoft.com/office/powerpoint/2010/main" val="84262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46A4D-D343-F443-916D-83B33C07A5C8}" type="slidenum">
              <a:rPr lang="en-US" smtClean="0"/>
              <a:t>32</a:t>
            </a:fld>
            <a:endParaRPr lang="en-US"/>
          </a:p>
        </p:txBody>
      </p:sp>
    </p:spTree>
    <p:extLst>
      <p:ext uri="{BB962C8B-B14F-4D97-AF65-F5344CB8AC3E}">
        <p14:creationId xmlns:p14="http://schemas.microsoft.com/office/powerpoint/2010/main" val="422569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there’s anything unusual about your report (booked two one-way flights instead of a roundtrip because it was cheaper that way, stayed with family members instead of in a hotel, etc.) please explain it. </a:t>
            </a:r>
          </a:p>
        </p:txBody>
      </p:sp>
      <p:sp>
        <p:nvSpPr>
          <p:cNvPr id="4" name="Slide Number Placeholder 3"/>
          <p:cNvSpPr>
            <a:spLocks noGrp="1"/>
          </p:cNvSpPr>
          <p:nvPr>
            <p:ph type="sldNum" sz="quarter" idx="5"/>
          </p:nvPr>
        </p:nvSpPr>
        <p:spPr/>
        <p:txBody>
          <a:bodyPr/>
          <a:lstStyle/>
          <a:p>
            <a:fld id="{19146A4D-D343-F443-916D-83B33C07A5C8}" type="slidenum">
              <a:rPr lang="en-US" smtClean="0"/>
              <a:t>7</a:t>
            </a:fld>
            <a:endParaRPr lang="en-US"/>
          </a:p>
        </p:txBody>
      </p:sp>
    </p:spTree>
    <p:extLst>
      <p:ext uri="{BB962C8B-B14F-4D97-AF65-F5344CB8AC3E}">
        <p14:creationId xmlns:p14="http://schemas.microsoft.com/office/powerpoint/2010/main" val="8021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seem counter-intuitive but it is base don IRS guidelines for business expenses.</a:t>
            </a:r>
          </a:p>
        </p:txBody>
      </p:sp>
      <p:sp>
        <p:nvSpPr>
          <p:cNvPr id="4" name="Slide Number Placeholder 3"/>
          <p:cNvSpPr>
            <a:spLocks noGrp="1"/>
          </p:cNvSpPr>
          <p:nvPr>
            <p:ph type="sldNum" sz="quarter" idx="5"/>
          </p:nvPr>
        </p:nvSpPr>
        <p:spPr/>
        <p:txBody>
          <a:bodyPr/>
          <a:lstStyle/>
          <a:p>
            <a:fld id="{19146A4D-D343-F443-916D-83B33C07A5C8}" type="slidenum">
              <a:rPr lang="en-US" smtClean="0"/>
              <a:t>8</a:t>
            </a:fld>
            <a:endParaRPr lang="en-US"/>
          </a:p>
        </p:txBody>
      </p:sp>
    </p:spTree>
    <p:extLst>
      <p:ext uri="{BB962C8B-B14F-4D97-AF65-F5344CB8AC3E}">
        <p14:creationId xmlns:p14="http://schemas.microsoft.com/office/powerpoint/2010/main" val="974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preferred method in this situation would be for the bill to be split and for each employee/non-employee to pay for their own share.  But sometimes that isn’t possible.</a:t>
            </a:r>
          </a:p>
        </p:txBody>
      </p:sp>
      <p:sp>
        <p:nvSpPr>
          <p:cNvPr id="4" name="Slide Number Placeholder 3"/>
          <p:cNvSpPr>
            <a:spLocks noGrp="1"/>
          </p:cNvSpPr>
          <p:nvPr>
            <p:ph type="sldNum" sz="quarter" idx="5"/>
          </p:nvPr>
        </p:nvSpPr>
        <p:spPr/>
        <p:txBody>
          <a:bodyPr/>
          <a:lstStyle/>
          <a:p>
            <a:fld id="{19146A4D-D343-F443-916D-83B33C07A5C8}" type="slidenum">
              <a:rPr lang="en-US" smtClean="0"/>
              <a:t>9</a:t>
            </a:fld>
            <a:endParaRPr lang="en-US"/>
          </a:p>
        </p:txBody>
      </p:sp>
    </p:spTree>
    <p:extLst>
      <p:ext uri="{BB962C8B-B14F-4D97-AF65-F5344CB8AC3E}">
        <p14:creationId xmlns:p14="http://schemas.microsoft.com/office/powerpoint/2010/main" val="857874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46A4D-D343-F443-916D-83B33C07A5C8}" type="slidenum">
              <a:rPr lang="en-US" smtClean="0"/>
              <a:t>10</a:t>
            </a:fld>
            <a:endParaRPr lang="en-US"/>
          </a:p>
        </p:txBody>
      </p:sp>
    </p:spTree>
    <p:extLst>
      <p:ext uri="{BB962C8B-B14F-4D97-AF65-F5344CB8AC3E}">
        <p14:creationId xmlns:p14="http://schemas.microsoft.com/office/powerpoint/2010/main" val="412178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multiple purposes, only mention the one that benefits the grant.  Otherwise you will be required to split the cost in proportion to the amount of benefit each funding source will receive from the trip.</a:t>
            </a:r>
          </a:p>
        </p:txBody>
      </p:sp>
      <p:sp>
        <p:nvSpPr>
          <p:cNvPr id="4" name="Slide Number Placeholder 3"/>
          <p:cNvSpPr>
            <a:spLocks noGrp="1"/>
          </p:cNvSpPr>
          <p:nvPr>
            <p:ph type="sldNum" sz="quarter" idx="5"/>
          </p:nvPr>
        </p:nvSpPr>
        <p:spPr/>
        <p:txBody>
          <a:bodyPr/>
          <a:lstStyle/>
          <a:p>
            <a:fld id="{19146A4D-D343-F443-916D-83B33C07A5C8}" type="slidenum">
              <a:rPr lang="en-US" smtClean="0"/>
              <a:t>11</a:t>
            </a:fld>
            <a:endParaRPr lang="en-US"/>
          </a:p>
        </p:txBody>
      </p:sp>
    </p:spTree>
    <p:extLst>
      <p:ext uri="{BB962C8B-B14F-4D97-AF65-F5344CB8AC3E}">
        <p14:creationId xmlns:p14="http://schemas.microsoft.com/office/powerpoint/2010/main" val="325518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NIH purposes, travel between the US &amp; Canada is considered domestic travel, not foreign travel and US flag carrier must be used.</a:t>
            </a:r>
          </a:p>
        </p:txBody>
      </p:sp>
      <p:sp>
        <p:nvSpPr>
          <p:cNvPr id="4" name="Slide Number Placeholder 3"/>
          <p:cNvSpPr>
            <a:spLocks noGrp="1"/>
          </p:cNvSpPr>
          <p:nvPr>
            <p:ph type="sldNum" sz="quarter" idx="5"/>
          </p:nvPr>
        </p:nvSpPr>
        <p:spPr/>
        <p:txBody>
          <a:bodyPr/>
          <a:lstStyle/>
          <a:p>
            <a:fld id="{19146A4D-D343-F443-916D-83B33C07A5C8}" type="slidenum">
              <a:rPr lang="en-US" smtClean="0"/>
              <a:t>14</a:t>
            </a:fld>
            <a:endParaRPr lang="en-US"/>
          </a:p>
        </p:txBody>
      </p:sp>
    </p:spTree>
    <p:extLst>
      <p:ext uri="{BB962C8B-B14F-4D97-AF65-F5344CB8AC3E}">
        <p14:creationId xmlns:p14="http://schemas.microsoft.com/office/powerpoint/2010/main" val="1156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these are the maximum amounts allowed by Partners.  The budget for the grant to which your trips is being charged may be more restrictive.</a:t>
            </a:r>
          </a:p>
        </p:txBody>
      </p:sp>
      <p:sp>
        <p:nvSpPr>
          <p:cNvPr id="4" name="Slide Number Placeholder 3"/>
          <p:cNvSpPr>
            <a:spLocks noGrp="1"/>
          </p:cNvSpPr>
          <p:nvPr>
            <p:ph type="sldNum" sz="quarter" idx="5"/>
          </p:nvPr>
        </p:nvSpPr>
        <p:spPr/>
        <p:txBody>
          <a:bodyPr/>
          <a:lstStyle/>
          <a:p>
            <a:fld id="{19146A4D-D343-F443-916D-83B33C07A5C8}" type="slidenum">
              <a:rPr lang="en-US" smtClean="0"/>
              <a:t>18</a:t>
            </a:fld>
            <a:endParaRPr lang="en-US"/>
          </a:p>
        </p:txBody>
      </p:sp>
    </p:spTree>
    <p:extLst>
      <p:ext uri="{BB962C8B-B14F-4D97-AF65-F5344CB8AC3E}">
        <p14:creationId xmlns:p14="http://schemas.microsoft.com/office/powerpoint/2010/main" val="98264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46A4D-D343-F443-916D-83B33C07A5C8}" type="slidenum">
              <a:rPr lang="en-US" smtClean="0"/>
              <a:t>23</a:t>
            </a:fld>
            <a:endParaRPr lang="en-US"/>
          </a:p>
        </p:txBody>
      </p:sp>
    </p:spTree>
    <p:extLst>
      <p:ext uri="{BB962C8B-B14F-4D97-AF65-F5344CB8AC3E}">
        <p14:creationId xmlns:p14="http://schemas.microsoft.com/office/powerpoint/2010/main" val="2696172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1807" y="265463"/>
            <a:ext cx="9155152" cy="615678"/>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Rectangle 6"/>
          <p:cNvSpPr/>
          <p:nvPr userDrawn="1"/>
        </p:nvSpPr>
        <p:spPr>
          <a:xfrm>
            <a:off x="7011894" y="5737565"/>
            <a:ext cx="2135627" cy="10770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userDrawn="1"/>
        </p:nvSpPr>
        <p:spPr>
          <a:xfrm>
            <a:off x="1807" y="5753930"/>
            <a:ext cx="2058631" cy="11040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214299" y="265463"/>
            <a:ext cx="2133600" cy="365125"/>
          </a:xfrm>
        </p:spPr>
        <p:txBody>
          <a:bodyPr/>
          <a:lstStyle>
            <a:lvl1pPr>
              <a:defRPr sz="1600"/>
            </a:lvl1pPr>
          </a:lstStyle>
          <a:p>
            <a:fld id="{B3150846-FA38-E649-8622-EA2A2EA0B6CE}" type="datetime1">
              <a:rPr lang="en-US" smtClean="0"/>
              <a:t>7/17/2019</a:t>
            </a:fld>
            <a:endParaRPr lang="en-US" dirty="0"/>
          </a:p>
        </p:txBody>
      </p:sp>
      <p:sp>
        <p:nvSpPr>
          <p:cNvPr id="2" name="Title 1"/>
          <p:cNvSpPr>
            <a:spLocks noGrp="1"/>
          </p:cNvSpPr>
          <p:nvPr>
            <p:ph type="ctrTitle"/>
          </p:nvPr>
        </p:nvSpPr>
        <p:spPr>
          <a:xfrm>
            <a:off x="685800" y="1050947"/>
            <a:ext cx="7772400" cy="1470025"/>
          </a:xfrm>
          <a:ln>
            <a:noFill/>
          </a:ln>
        </p:spPr>
        <p:txBody>
          <a:bodyPr/>
          <a:lstStyle>
            <a:lvl1pPr>
              <a:defRPr>
                <a:solidFill>
                  <a:srgbClr val="374D81"/>
                </a:solidFill>
              </a:defRPr>
            </a:lvl1pPr>
          </a:lstStyle>
          <a:p>
            <a:r>
              <a:rPr lang="en-US" dirty="0"/>
              <a:t>Click to edit Master title style</a:t>
            </a:r>
          </a:p>
        </p:txBody>
      </p:sp>
      <p:sp>
        <p:nvSpPr>
          <p:cNvPr id="3" name="Subtitle 2"/>
          <p:cNvSpPr>
            <a:spLocks noGrp="1"/>
          </p:cNvSpPr>
          <p:nvPr>
            <p:ph type="subTitle" idx="1"/>
          </p:nvPr>
        </p:nvSpPr>
        <p:spPr>
          <a:xfrm>
            <a:off x="1371600" y="3213575"/>
            <a:ext cx="6400800" cy="1062552"/>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21" name="Straight Connector 20"/>
          <p:cNvCxnSpPr/>
          <p:nvPr/>
        </p:nvCxnSpPr>
        <p:spPr>
          <a:xfrm>
            <a:off x="398689" y="2866505"/>
            <a:ext cx="8298632" cy="0"/>
          </a:xfrm>
          <a:prstGeom prst="line">
            <a:avLst/>
          </a:prstGeom>
          <a:ln w="82550" cap="rnd" cmpd="tri">
            <a:solidFill>
              <a:schemeClr val="accent5"/>
            </a:solidFill>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0" name="TextBox 9"/>
          <p:cNvSpPr txBox="1"/>
          <p:nvPr userDrawn="1"/>
        </p:nvSpPr>
        <p:spPr>
          <a:xfrm>
            <a:off x="3032342" y="4936983"/>
            <a:ext cx="184666" cy="369332"/>
          </a:xfrm>
          <a:prstGeom prst="rect">
            <a:avLst/>
          </a:prstGeom>
          <a:noFill/>
        </p:spPr>
        <p:txBody>
          <a:bodyPr wrap="none" rtlCol="0">
            <a:spAutoFit/>
          </a:bodyPr>
          <a:lstStyle/>
          <a:p>
            <a:endParaRPr lang="en-US" dirty="0"/>
          </a:p>
        </p:txBody>
      </p:sp>
      <p:sp>
        <p:nvSpPr>
          <p:cNvPr id="29" name="Text Placeholder 28"/>
          <p:cNvSpPr>
            <a:spLocks noGrp="1"/>
          </p:cNvSpPr>
          <p:nvPr>
            <p:ph type="body" sz="quarter" idx="13"/>
          </p:nvPr>
        </p:nvSpPr>
        <p:spPr>
          <a:xfrm>
            <a:off x="1371600" y="4444206"/>
            <a:ext cx="6400800" cy="725488"/>
          </a:xfrm>
        </p:spPr>
        <p:txBody>
          <a:bodyPr>
            <a:normAutofit/>
          </a:bodyPr>
          <a:lstStyle>
            <a:lvl1pPr marL="0" indent="0" algn="ctr">
              <a:buNone/>
              <a:defRPr sz="1800">
                <a:solidFill>
                  <a:schemeClr val="bg2"/>
                </a:solidFill>
              </a:defRPr>
            </a:lvl1pPr>
          </a:lstStyle>
          <a:p>
            <a:pPr lvl="0"/>
            <a:r>
              <a:rPr lang="en-US" dirty="0"/>
              <a:t>Click to edit Master text styles</a:t>
            </a:r>
          </a:p>
        </p:txBody>
      </p:sp>
      <p:pic>
        <p:nvPicPr>
          <p:cNvPr id="15" name="Picture 14" descr="GCMI_Logo_nav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2537" y="5645612"/>
            <a:ext cx="2337948" cy="1168974"/>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2734" y="5845433"/>
            <a:ext cx="2505214" cy="718107"/>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4299" y="5870583"/>
            <a:ext cx="3257786" cy="749808"/>
          </a:xfrm>
          <a:prstGeom prst="rect">
            <a:avLst/>
          </a:prstGeom>
        </p:spPr>
      </p:pic>
    </p:spTree>
    <p:extLst>
      <p:ext uri="{BB962C8B-B14F-4D97-AF65-F5344CB8AC3E}">
        <p14:creationId xmlns:p14="http://schemas.microsoft.com/office/powerpoint/2010/main" val="102331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62365E-82DB-8E42-9ADC-FB02CE8228DD}" type="datetime1">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59D74-D9D4-FB4E-BEBA-7BAAEB9A4101}" type="slidenum">
              <a:rPr lang="en-US" smtClean="0"/>
              <a:t>‹#›</a:t>
            </a:fld>
            <a:endParaRPr lang="en-US"/>
          </a:p>
        </p:txBody>
      </p:sp>
    </p:spTree>
    <p:extLst>
      <p:ext uri="{BB962C8B-B14F-4D97-AF65-F5344CB8AC3E}">
        <p14:creationId xmlns:p14="http://schemas.microsoft.com/office/powerpoint/2010/main" val="332432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6CD503-EF63-1A4B-A91E-C6D391E2686C}" type="datetime1">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59D74-D9D4-FB4E-BEBA-7BAAEB9A4101}" type="slidenum">
              <a:rPr lang="en-US" smtClean="0"/>
              <a:t>‹#›</a:t>
            </a:fld>
            <a:endParaRPr lang="en-US"/>
          </a:p>
        </p:txBody>
      </p:sp>
    </p:spTree>
    <p:extLst>
      <p:ext uri="{BB962C8B-B14F-4D97-AF65-F5344CB8AC3E}">
        <p14:creationId xmlns:p14="http://schemas.microsoft.com/office/powerpoint/2010/main" val="200793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F8A08-D1A3-ED49-87AF-9091B1870BAF}" type="datetime1">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9D74-D9D4-FB4E-BEBA-7BAAEB9A4101}" type="slidenum">
              <a:rPr lang="en-US" smtClean="0"/>
              <a:t>‹#›</a:t>
            </a:fld>
            <a:endParaRPr lang="en-US"/>
          </a:p>
        </p:txBody>
      </p:sp>
    </p:spTree>
    <p:extLst>
      <p:ext uri="{BB962C8B-B14F-4D97-AF65-F5344CB8AC3E}">
        <p14:creationId xmlns:p14="http://schemas.microsoft.com/office/powerpoint/2010/main" val="3664898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AA5AB6-7D87-3340-9E3A-EBA6A646D61C}" type="datetime1">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9D74-D9D4-FB4E-BEBA-7BAAEB9A4101}" type="slidenum">
              <a:rPr lang="en-US" smtClean="0"/>
              <a:t>‹#›</a:t>
            </a:fld>
            <a:endParaRPr lang="en-US"/>
          </a:p>
        </p:txBody>
      </p:sp>
    </p:spTree>
    <p:extLst>
      <p:ext uri="{BB962C8B-B14F-4D97-AF65-F5344CB8AC3E}">
        <p14:creationId xmlns:p14="http://schemas.microsoft.com/office/powerpoint/2010/main" val="2484635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Stacked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7939" y="1191558"/>
            <a:ext cx="8710509" cy="2356926"/>
          </a:xfrm>
        </p:spPr>
        <p:txBody>
          <a:bodyPr/>
          <a:lstStyle>
            <a:lvl3pPr>
              <a:defRPr sz="2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743425" y="6356350"/>
            <a:ext cx="2133600" cy="365125"/>
          </a:xfrm>
          <a:prstGeom prst="rect">
            <a:avLst/>
          </a:prstGeom>
        </p:spPr>
        <p:txBody>
          <a:bodyPr/>
          <a:lstStyle/>
          <a:p>
            <a:fld id="{939F9F57-4CE2-F740-8736-DEAAAB0A8143}" type="datetime1">
              <a:rPr lang="en-US" smtClean="0"/>
              <a:t>7/17/2019</a:t>
            </a:fld>
            <a:endParaRPr lang="en-US"/>
          </a:p>
        </p:txBody>
      </p:sp>
      <p:sp>
        <p:nvSpPr>
          <p:cNvPr id="5" name="Footer Placeholder 4"/>
          <p:cNvSpPr>
            <a:spLocks noGrp="1"/>
          </p:cNvSpPr>
          <p:nvPr>
            <p:ph type="ftr" sz="quarter" idx="11"/>
          </p:nvPr>
        </p:nvSpPr>
        <p:spPr>
          <a:xfrm>
            <a:off x="45720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0559D74-D9D4-FB4E-BEBA-7BAAEB9A4101}" type="slidenum">
              <a:rPr lang="en-US" smtClean="0"/>
              <a:t>‹#›</a:t>
            </a:fld>
            <a:endParaRPr lang="en-US"/>
          </a:p>
        </p:txBody>
      </p:sp>
      <p:pic>
        <p:nvPicPr>
          <p:cNvPr id="7" name="Picture 159"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211888"/>
            <a:ext cx="547688"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60" descr="Harvard_shield-Med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202363"/>
            <a:ext cx="547688" cy="655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6202843"/>
            <a:ext cx="140811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2"/>
          <p:cNvSpPr>
            <a:spLocks noGrp="1"/>
          </p:cNvSpPr>
          <p:nvPr>
            <p:ph idx="13"/>
          </p:nvPr>
        </p:nvSpPr>
        <p:spPr>
          <a:xfrm>
            <a:off x="216745" y="3700884"/>
            <a:ext cx="8710509" cy="2356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1398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E74D3C7-6AE6-4D9C-800C-4D4F0D9B623B}" type="datetime1">
              <a:rPr lang="en-US" smtClean="0"/>
              <a:pPr/>
              <a:t>7/17/2019</a:t>
            </a:fld>
            <a:endParaRPr lang="en-US" dirty="0"/>
          </a:p>
        </p:txBody>
      </p:sp>
      <p:sp>
        <p:nvSpPr>
          <p:cNvPr id="8" name="Footer Placeholder 7"/>
          <p:cNvSpPr>
            <a:spLocks noGrp="1"/>
          </p:cNvSpPr>
          <p:nvPr>
            <p:ph type="ftr" sz="quarter" idx="11"/>
          </p:nvPr>
        </p:nvSpPr>
        <p:spPr/>
        <p:txBody>
          <a:bodyPr/>
          <a:lstStyle/>
          <a:p>
            <a:r>
              <a:rPr lang="en-US"/>
              <a:t>MGH Research Compliance</a:t>
            </a:r>
            <a:endParaRPr lang="en-US" dirty="0"/>
          </a:p>
        </p:txBody>
      </p:sp>
      <p:sp>
        <p:nvSpPr>
          <p:cNvPr id="9" name="Slide Number Placeholder 8"/>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137043282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A5006-41D4-4AB9-A8D9-1E55B5A5F7A3}" type="datetime1">
              <a:rPr lang="en-US" smtClean="0"/>
              <a:pPr/>
              <a:t>7/17/2019</a:t>
            </a:fld>
            <a:endParaRPr lang="en-US" dirty="0"/>
          </a:p>
        </p:txBody>
      </p:sp>
      <p:sp>
        <p:nvSpPr>
          <p:cNvPr id="5" name="Footer Placeholder 4"/>
          <p:cNvSpPr>
            <a:spLocks noGrp="1"/>
          </p:cNvSpPr>
          <p:nvPr>
            <p:ph type="ftr" sz="quarter" idx="11"/>
          </p:nvPr>
        </p:nvSpPr>
        <p:spPr/>
        <p:txBody>
          <a:bodyPr/>
          <a:lstStyle/>
          <a:p>
            <a:r>
              <a:rPr lang="en-US"/>
              <a:t>MGH Research Compliance</a:t>
            </a:r>
            <a:endParaRPr lang="en-US" dirty="0"/>
          </a:p>
        </p:txBody>
      </p:sp>
      <p:sp>
        <p:nvSpPr>
          <p:cNvPr id="6" name="Slide Number Placeholder 5"/>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289333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49E6C-186A-4CBF-B821-A1DBBB6BDC79}" type="datetime1">
              <a:rPr lang="en-US" smtClean="0"/>
              <a:pPr/>
              <a:t>7/17/2019</a:t>
            </a:fld>
            <a:endParaRPr lang="en-US" dirty="0"/>
          </a:p>
        </p:txBody>
      </p:sp>
      <p:sp>
        <p:nvSpPr>
          <p:cNvPr id="5" name="Footer Placeholder 4"/>
          <p:cNvSpPr>
            <a:spLocks noGrp="1"/>
          </p:cNvSpPr>
          <p:nvPr>
            <p:ph type="ftr" sz="quarter" idx="11"/>
          </p:nvPr>
        </p:nvSpPr>
        <p:spPr/>
        <p:txBody>
          <a:bodyPr/>
          <a:lstStyle/>
          <a:p>
            <a:r>
              <a:rPr lang="en-US"/>
              <a:t>MGH Research Compliance</a:t>
            </a:r>
            <a:endParaRPr lang="en-US" dirty="0"/>
          </a:p>
        </p:txBody>
      </p:sp>
      <p:sp>
        <p:nvSpPr>
          <p:cNvPr id="6" name="Slide Number Placeholder 5"/>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169187949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362831-DAB2-417C-B8CD-8DBD15C826A2}" type="datetime1">
              <a:rPr lang="en-US" smtClean="0"/>
              <a:pPr/>
              <a:t>7/17/2019</a:t>
            </a:fld>
            <a:endParaRPr lang="en-US" dirty="0"/>
          </a:p>
        </p:txBody>
      </p:sp>
      <p:sp>
        <p:nvSpPr>
          <p:cNvPr id="6" name="Footer Placeholder 5"/>
          <p:cNvSpPr>
            <a:spLocks noGrp="1"/>
          </p:cNvSpPr>
          <p:nvPr>
            <p:ph type="ftr" sz="quarter" idx="11"/>
          </p:nvPr>
        </p:nvSpPr>
        <p:spPr/>
        <p:txBody>
          <a:bodyPr/>
          <a:lstStyle/>
          <a:p>
            <a:r>
              <a:rPr lang="en-US"/>
              <a:t>MGH Research Compliance</a:t>
            </a:r>
            <a:endParaRPr lang="en-US" dirty="0"/>
          </a:p>
        </p:txBody>
      </p:sp>
      <p:sp>
        <p:nvSpPr>
          <p:cNvPr id="7" name="Slide Number Placeholder 6"/>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286290362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1BF9D2-FDAD-4330-B285-3FEC9B4BF8D5}" type="datetime1">
              <a:rPr lang="en-US" smtClean="0"/>
              <a:pPr/>
              <a:t>7/17/2019</a:t>
            </a:fld>
            <a:endParaRPr lang="en-US" dirty="0"/>
          </a:p>
        </p:txBody>
      </p:sp>
      <p:sp>
        <p:nvSpPr>
          <p:cNvPr id="8" name="Footer Placeholder 7"/>
          <p:cNvSpPr>
            <a:spLocks noGrp="1"/>
          </p:cNvSpPr>
          <p:nvPr>
            <p:ph type="ftr" sz="quarter" idx="11"/>
          </p:nvPr>
        </p:nvSpPr>
        <p:spPr/>
        <p:txBody>
          <a:bodyPr/>
          <a:lstStyle/>
          <a:p>
            <a:r>
              <a:rPr lang="en-US"/>
              <a:t>MGH Research Compliance</a:t>
            </a:r>
            <a:endParaRPr lang="en-US" dirty="0"/>
          </a:p>
        </p:txBody>
      </p:sp>
      <p:sp>
        <p:nvSpPr>
          <p:cNvPr id="9" name="Slide Number Placeholder 8"/>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290012060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defRPr>
                <a:solidFill>
                  <a:srgbClr val="275D9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7872C7C-352F-D74E-89F2-2EA4429D1F14}" type="datetime1">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9D74-D9D4-FB4E-BEBA-7BAAEB9A4101}" type="slidenum">
              <a:rPr lang="en-US" smtClean="0"/>
              <a:t>‹#›</a:t>
            </a:fld>
            <a:endParaRPr lang="en-US"/>
          </a:p>
        </p:txBody>
      </p:sp>
    </p:spTree>
    <p:extLst>
      <p:ext uri="{BB962C8B-B14F-4D97-AF65-F5344CB8AC3E}">
        <p14:creationId xmlns:p14="http://schemas.microsoft.com/office/powerpoint/2010/main" val="112072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C76CA5-2119-40E6-AE85-B9B55ABD8AA8}" type="datetime1">
              <a:rPr lang="en-US" smtClean="0"/>
              <a:pPr/>
              <a:t>7/17/2019</a:t>
            </a:fld>
            <a:endParaRPr lang="en-US" dirty="0"/>
          </a:p>
        </p:txBody>
      </p:sp>
      <p:sp>
        <p:nvSpPr>
          <p:cNvPr id="4" name="Footer Placeholder 3"/>
          <p:cNvSpPr>
            <a:spLocks noGrp="1"/>
          </p:cNvSpPr>
          <p:nvPr>
            <p:ph type="ftr" sz="quarter" idx="11"/>
          </p:nvPr>
        </p:nvSpPr>
        <p:spPr/>
        <p:txBody>
          <a:bodyPr/>
          <a:lstStyle/>
          <a:p>
            <a:r>
              <a:rPr lang="en-US"/>
              <a:t>MGH Research Compliance</a:t>
            </a:r>
            <a:endParaRPr lang="en-US" dirty="0"/>
          </a:p>
        </p:txBody>
      </p:sp>
      <p:sp>
        <p:nvSpPr>
          <p:cNvPr id="5" name="Slide Number Placeholder 4"/>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3133849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152FD-5A7D-4B30-8836-4CB5FD21CB02}" type="datetime1">
              <a:rPr lang="en-US" smtClean="0"/>
              <a:pPr/>
              <a:t>7/17/2019</a:t>
            </a:fld>
            <a:endParaRPr lang="en-US" dirty="0"/>
          </a:p>
        </p:txBody>
      </p:sp>
      <p:sp>
        <p:nvSpPr>
          <p:cNvPr id="3" name="Footer Placeholder 2"/>
          <p:cNvSpPr>
            <a:spLocks noGrp="1"/>
          </p:cNvSpPr>
          <p:nvPr>
            <p:ph type="ftr" sz="quarter" idx="11"/>
          </p:nvPr>
        </p:nvSpPr>
        <p:spPr/>
        <p:txBody>
          <a:bodyPr/>
          <a:lstStyle/>
          <a:p>
            <a:r>
              <a:rPr lang="en-US"/>
              <a:t>MGH Research Compliance</a:t>
            </a:r>
            <a:endParaRPr lang="en-US" dirty="0"/>
          </a:p>
        </p:txBody>
      </p:sp>
      <p:sp>
        <p:nvSpPr>
          <p:cNvPr id="4" name="Slide Number Placeholder 3"/>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5618895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977E1B9-6344-412B-AE7C-0CEB748E3ADC}" type="datetime1">
              <a:rPr lang="en-US" smtClean="0"/>
              <a:pPr/>
              <a:t>7/17/2019</a:t>
            </a:fld>
            <a:endParaRPr lang="en-US" dirty="0"/>
          </a:p>
        </p:txBody>
      </p:sp>
      <p:sp>
        <p:nvSpPr>
          <p:cNvPr id="6" name="Footer Placeholder 5"/>
          <p:cNvSpPr>
            <a:spLocks noGrp="1"/>
          </p:cNvSpPr>
          <p:nvPr>
            <p:ph type="ftr" sz="quarter" idx="11"/>
          </p:nvPr>
        </p:nvSpPr>
        <p:spPr/>
        <p:txBody>
          <a:bodyPr/>
          <a:lstStyle/>
          <a:p>
            <a:r>
              <a:rPr lang="en-US"/>
              <a:t>MGH Research Compliance</a:t>
            </a:r>
            <a:endParaRPr lang="en-US" dirty="0"/>
          </a:p>
        </p:txBody>
      </p:sp>
      <p:sp>
        <p:nvSpPr>
          <p:cNvPr id="7" name="Slide Number Placeholder 6"/>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19385992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B73F53-CE31-434D-A162-61DC1D4E7550}" type="datetime1">
              <a:rPr lang="en-US" smtClean="0"/>
              <a:pPr/>
              <a:t>7/17/2019</a:t>
            </a:fld>
            <a:endParaRPr lang="en-US" dirty="0"/>
          </a:p>
        </p:txBody>
      </p:sp>
      <p:sp>
        <p:nvSpPr>
          <p:cNvPr id="6" name="Footer Placeholder 5"/>
          <p:cNvSpPr>
            <a:spLocks noGrp="1"/>
          </p:cNvSpPr>
          <p:nvPr>
            <p:ph type="ftr" sz="quarter" idx="11"/>
          </p:nvPr>
        </p:nvSpPr>
        <p:spPr/>
        <p:txBody>
          <a:bodyPr/>
          <a:lstStyle/>
          <a:p>
            <a:r>
              <a:rPr lang="en-US"/>
              <a:t>MGH Research Compliance</a:t>
            </a:r>
            <a:endParaRPr lang="en-US" dirty="0"/>
          </a:p>
        </p:txBody>
      </p:sp>
      <p:sp>
        <p:nvSpPr>
          <p:cNvPr id="7" name="Slide Number Placeholder 6"/>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1429469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9FD95DF-6B56-4CFA-90E6-2FB6F95A5AF3}" type="datetime1">
              <a:rPr lang="en-US" smtClean="0"/>
              <a:pPr/>
              <a:t>7/17/2019</a:t>
            </a:fld>
            <a:endParaRPr lang="en-US" dirty="0"/>
          </a:p>
        </p:txBody>
      </p:sp>
      <p:sp>
        <p:nvSpPr>
          <p:cNvPr id="6" name="Footer Placeholder 5"/>
          <p:cNvSpPr>
            <a:spLocks noGrp="1"/>
          </p:cNvSpPr>
          <p:nvPr>
            <p:ph type="ftr" sz="quarter" idx="11"/>
          </p:nvPr>
        </p:nvSpPr>
        <p:spPr/>
        <p:txBody>
          <a:bodyPr/>
          <a:lstStyle/>
          <a:p>
            <a:r>
              <a:rPr lang="en-US"/>
              <a:t>MGH Research Compliance</a:t>
            </a:r>
            <a:endParaRPr lang="en-US" dirty="0"/>
          </a:p>
        </p:txBody>
      </p:sp>
      <p:sp>
        <p:nvSpPr>
          <p:cNvPr id="7" name="Slide Number Placeholder 6"/>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128143151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9FD95DF-6B56-4CFA-90E6-2FB6F95A5AF3}" type="datetime1">
              <a:rPr lang="en-US" smtClean="0"/>
              <a:pPr/>
              <a:t>7/17/2019</a:t>
            </a:fld>
            <a:endParaRPr lang="en-US" dirty="0"/>
          </a:p>
        </p:txBody>
      </p:sp>
      <p:sp>
        <p:nvSpPr>
          <p:cNvPr id="6" name="Footer Placeholder 5"/>
          <p:cNvSpPr>
            <a:spLocks noGrp="1"/>
          </p:cNvSpPr>
          <p:nvPr>
            <p:ph type="ftr" sz="quarter" idx="11"/>
          </p:nvPr>
        </p:nvSpPr>
        <p:spPr/>
        <p:txBody>
          <a:bodyPr/>
          <a:lstStyle/>
          <a:p>
            <a:r>
              <a:rPr lang="en-US"/>
              <a:t>MGH Research Compliance</a:t>
            </a:r>
            <a:endParaRPr lang="en-US" dirty="0"/>
          </a:p>
        </p:txBody>
      </p:sp>
      <p:sp>
        <p:nvSpPr>
          <p:cNvPr id="7" name="Slide Number Placeholder 6"/>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224871406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9FD95DF-6B56-4CFA-90E6-2FB6F95A5AF3}" type="datetime1">
              <a:rPr lang="en-US" smtClean="0"/>
              <a:pPr/>
              <a:t>7/17/2019</a:t>
            </a:fld>
            <a:endParaRPr lang="en-US" dirty="0"/>
          </a:p>
        </p:txBody>
      </p:sp>
      <p:sp>
        <p:nvSpPr>
          <p:cNvPr id="6" name="Footer Placeholder 5"/>
          <p:cNvSpPr>
            <a:spLocks noGrp="1"/>
          </p:cNvSpPr>
          <p:nvPr>
            <p:ph type="ftr" sz="quarter" idx="11"/>
          </p:nvPr>
        </p:nvSpPr>
        <p:spPr/>
        <p:txBody>
          <a:bodyPr/>
          <a:lstStyle/>
          <a:p>
            <a:r>
              <a:rPr lang="en-US"/>
              <a:t>MGH Research Compliance</a:t>
            </a:r>
            <a:endParaRPr lang="en-US" dirty="0"/>
          </a:p>
        </p:txBody>
      </p:sp>
      <p:sp>
        <p:nvSpPr>
          <p:cNvPr id="7" name="Slide Number Placeholder 6"/>
          <p:cNvSpPr>
            <a:spLocks noGrp="1"/>
          </p:cNvSpPr>
          <p:nvPr>
            <p:ph type="sldNum" sz="quarter" idx="12"/>
          </p:nvPr>
        </p:nvSpPr>
        <p:spPr/>
        <p:txBody>
          <a:bodyPr/>
          <a:lstStyle/>
          <a:p>
            <a:fld id="{29BE0BF8-8BB6-4113-8AF9-467C9D2CB6FB}"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91778732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9FD95DF-6B56-4CFA-90E6-2FB6F95A5AF3}" type="datetime1">
              <a:rPr lang="en-US" smtClean="0"/>
              <a:pPr/>
              <a:t>7/17/2019</a:t>
            </a:fld>
            <a:endParaRPr lang="en-US" dirty="0"/>
          </a:p>
        </p:txBody>
      </p:sp>
      <p:sp>
        <p:nvSpPr>
          <p:cNvPr id="6" name="Footer Placeholder 5"/>
          <p:cNvSpPr>
            <a:spLocks noGrp="1"/>
          </p:cNvSpPr>
          <p:nvPr>
            <p:ph type="ftr" sz="quarter" idx="11"/>
          </p:nvPr>
        </p:nvSpPr>
        <p:spPr/>
        <p:txBody>
          <a:bodyPr/>
          <a:lstStyle/>
          <a:p>
            <a:r>
              <a:rPr lang="en-US"/>
              <a:t>MGH Research Compliance</a:t>
            </a:r>
            <a:endParaRPr lang="en-US" dirty="0"/>
          </a:p>
        </p:txBody>
      </p:sp>
      <p:sp>
        <p:nvSpPr>
          <p:cNvPr id="7" name="Slide Number Placeholder 6"/>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207179601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9FD95DF-6B56-4CFA-90E6-2FB6F95A5AF3}" type="datetime1">
              <a:rPr lang="en-US" smtClean="0"/>
              <a:pPr/>
              <a:t>7/17/2019</a:t>
            </a:fld>
            <a:endParaRPr lang="en-US" dirty="0"/>
          </a:p>
        </p:txBody>
      </p:sp>
      <p:sp>
        <p:nvSpPr>
          <p:cNvPr id="4" name="Footer Placeholder 3"/>
          <p:cNvSpPr>
            <a:spLocks noGrp="1"/>
          </p:cNvSpPr>
          <p:nvPr>
            <p:ph type="ftr" sz="quarter" idx="11"/>
          </p:nvPr>
        </p:nvSpPr>
        <p:spPr/>
        <p:txBody>
          <a:bodyPr/>
          <a:lstStyle/>
          <a:p>
            <a:r>
              <a:rPr lang="en-US"/>
              <a:t>MGH Research Compliance</a:t>
            </a:r>
            <a:endParaRPr lang="en-US" dirty="0"/>
          </a:p>
        </p:txBody>
      </p:sp>
      <p:sp>
        <p:nvSpPr>
          <p:cNvPr id="5" name="Slide Number Placeholder 4"/>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44921787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9FD95DF-6B56-4CFA-90E6-2FB6F95A5AF3}" type="datetime1">
              <a:rPr lang="en-US" smtClean="0"/>
              <a:pPr/>
              <a:t>7/17/2019</a:t>
            </a:fld>
            <a:endParaRPr lang="en-US" dirty="0"/>
          </a:p>
        </p:txBody>
      </p:sp>
      <p:sp>
        <p:nvSpPr>
          <p:cNvPr id="4" name="Footer Placeholder 3"/>
          <p:cNvSpPr>
            <a:spLocks noGrp="1"/>
          </p:cNvSpPr>
          <p:nvPr>
            <p:ph type="ftr" sz="quarter" idx="11"/>
          </p:nvPr>
        </p:nvSpPr>
        <p:spPr/>
        <p:txBody>
          <a:bodyPr/>
          <a:lstStyle/>
          <a:p>
            <a:r>
              <a:rPr lang="en-US"/>
              <a:t>MGH Research Compliance</a:t>
            </a:r>
            <a:endParaRPr lang="en-US" dirty="0"/>
          </a:p>
        </p:txBody>
      </p:sp>
      <p:sp>
        <p:nvSpPr>
          <p:cNvPr id="5" name="Slide Number Placeholder 4"/>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21628412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36664-68F1-9849-BC75-5885A0F487DB}" type="datetime1">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9D74-D9D4-FB4E-BEBA-7BAAEB9A4101}" type="slidenum">
              <a:rPr lang="en-US" smtClean="0"/>
              <a:t>‹#›</a:t>
            </a:fld>
            <a:endParaRPr lang="en-US"/>
          </a:p>
        </p:txBody>
      </p:sp>
    </p:spTree>
    <p:extLst>
      <p:ext uri="{BB962C8B-B14F-4D97-AF65-F5344CB8AC3E}">
        <p14:creationId xmlns:p14="http://schemas.microsoft.com/office/powerpoint/2010/main" val="1651823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CB930-5C24-4560-894E-FC1662A80F7E}" type="datetime1">
              <a:rPr lang="en-US" smtClean="0"/>
              <a:pPr/>
              <a:t>7/17/2019</a:t>
            </a:fld>
            <a:endParaRPr lang="en-US" dirty="0"/>
          </a:p>
        </p:txBody>
      </p:sp>
      <p:sp>
        <p:nvSpPr>
          <p:cNvPr id="5" name="Footer Placeholder 4"/>
          <p:cNvSpPr>
            <a:spLocks noGrp="1"/>
          </p:cNvSpPr>
          <p:nvPr>
            <p:ph type="ftr" sz="quarter" idx="11"/>
          </p:nvPr>
        </p:nvSpPr>
        <p:spPr/>
        <p:txBody>
          <a:bodyPr/>
          <a:lstStyle/>
          <a:p>
            <a:r>
              <a:rPr lang="en-US"/>
              <a:t>MGH Research Compliance</a:t>
            </a:r>
            <a:endParaRPr lang="en-US" dirty="0"/>
          </a:p>
        </p:txBody>
      </p:sp>
      <p:sp>
        <p:nvSpPr>
          <p:cNvPr id="6" name="Slide Number Placeholder 5"/>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3161344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E7AD1-3B76-44A8-9BF4-2C03A14E69F2}" type="datetime1">
              <a:rPr lang="en-US" smtClean="0"/>
              <a:pPr/>
              <a:t>7/17/2019</a:t>
            </a:fld>
            <a:endParaRPr lang="en-US" dirty="0"/>
          </a:p>
        </p:txBody>
      </p:sp>
      <p:sp>
        <p:nvSpPr>
          <p:cNvPr id="5" name="Footer Placeholder 4"/>
          <p:cNvSpPr>
            <a:spLocks noGrp="1"/>
          </p:cNvSpPr>
          <p:nvPr>
            <p:ph type="ftr" sz="quarter" idx="11"/>
          </p:nvPr>
        </p:nvSpPr>
        <p:spPr/>
        <p:txBody>
          <a:bodyPr/>
          <a:lstStyle/>
          <a:p>
            <a:r>
              <a:rPr lang="en-US"/>
              <a:t>MGH Research Compliance</a:t>
            </a:r>
            <a:endParaRPr lang="en-US" dirty="0"/>
          </a:p>
        </p:txBody>
      </p:sp>
      <p:sp>
        <p:nvSpPr>
          <p:cNvPr id="6" name="Slide Number Placeholder 5"/>
          <p:cNvSpPr>
            <a:spLocks noGrp="1"/>
          </p:cNvSpPr>
          <p:nvPr>
            <p:ph type="sldNum" sz="quarter" idx="12"/>
          </p:nvPr>
        </p:nvSpPr>
        <p:spPr/>
        <p:txBody>
          <a:body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464606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7939" y="1269850"/>
            <a:ext cx="4267861" cy="48563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199" y="1269850"/>
            <a:ext cx="4414395" cy="485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10AD2-6515-624D-8283-0BD23E1B5EDC}" type="datetime1">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59D74-D9D4-FB4E-BEBA-7BAAEB9A4101}" type="slidenum">
              <a:rPr lang="en-US" smtClean="0"/>
              <a:t>‹#›</a:t>
            </a:fld>
            <a:endParaRPr lang="en-US"/>
          </a:p>
        </p:txBody>
      </p:sp>
    </p:spTree>
    <p:extLst>
      <p:ext uri="{BB962C8B-B14F-4D97-AF65-F5344CB8AC3E}">
        <p14:creationId xmlns:p14="http://schemas.microsoft.com/office/powerpoint/2010/main" val="123522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lvl1pPr>
              <a:defRPr smtClean="0"/>
            </a:lvl1pPr>
          </a:lstStyle>
          <a:p>
            <a:fld id="{60559D74-D9D4-FB4E-BEBA-7BAAEB9A4101}" type="slidenum">
              <a:rPr lang="en-US" smtClean="0"/>
              <a:t>‹#›</a:t>
            </a:fld>
            <a:endParaRPr lang="en-US"/>
          </a:p>
        </p:txBody>
      </p:sp>
      <p:sp>
        <p:nvSpPr>
          <p:cNvPr id="4" name="Content Placeholder 3"/>
          <p:cNvSpPr>
            <a:spLocks noGrp="1"/>
          </p:cNvSpPr>
          <p:nvPr>
            <p:ph sz="quarter" idx="17"/>
          </p:nvPr>
        </p:nvSpPr>
        <p:spPr>
          <a:xfrm>
            <a:off x="292847" y="3679735"/>
            <a:ext cx="4163614" cy="24360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8"/>
          </p:nvPr>
        </p:nvSpPr>
        <p:spPr>
          <a:xfrm>
            <a:off x="292848" y="1072801"/>
            <a:ext cx="4163266" cy="244986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9"/>
          </p:nvPr>
        </p:nvSpPr>
        <p:spPr>
          <a:xfrm>
            <a:off x="4651375" y="1073150"/>
            <a:ext cx="4164013" cy="244951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20"/>
          </p:nvPr>
        </p:nvSpPr>
        <p:spPr>
          <a:xfrm>
            <a:off x="4651375" y="3679825"/>
            <a:ext cx="4164013" cy="2435225"/>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89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tacked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7939" y="1191558"/>
            <a:ext cx="8710509" cy="2356926"/>
          </a:xfrm>
        </p:spPr>
        <p:txBody>
          <a:bodyPr/>
          <a:lstStyle>
            <a:lvl3pPr>
              <a:defRPr sz="2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5910BB-4A96-604C-B57C-FC796512BD93}" type="datetime1">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9D74-D9D4-FB4E-BEBA-7BAAEB9A4101}" type="slidenum">
              <a:rPr lang="en-US" smtClean="0"/>
              <a:t>‹#›</a:t>
            </a:fld>
            <a:endParaRPr lang="en-US"/>
          </a:p>
        </p:txBody>
      </p:sp>
      <p:pic>
        <p:nvPicPr>
          <p:cNvPr id="7" name="Picture 159"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211888"/>
            <a:ext cx="547688"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60" descr="Harvard_shield-Med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202363"/>
            <a:ext cx="547688" cy="655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6202843"/>
            <a:ext cx="140811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2"/>
          <p:cNvSpPr>
            <a:spLocks noGrp="1"/>
          </p:cNvSpPr>
          <p:nvPr>
            <p:ph idx="13"/>
          </p:nvPr>
        </p:nvSpPr>
        <p:spPr>
          <a:xfrm>
            <a:off x="216745" y="3700884"/>
            <a:ext cx="8710509" cy="2356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59"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211888"/>
            <a:ext cx="547688"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60" descr="Harvard_shield-Med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202363"/>
            <a:ext cx="547688" cy="655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6202843"/>
            <a:ext cx="140811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39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7939" y="1253569"/>
            <a:ext cx="4269449" cy="92130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7939" y="2174875"/>
            <a:ext cx="426944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53569"/>
            <a:ext cx="4260861" cy="92130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26086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4A75C5-A685-8247-A269-8181C873342A}" type="datetime1">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59D74-D9D4-FB4E-BEBA-7BAAEB9A4101}" type="slidenum">
              <a:rPr lang="en-US" smtClean="0"/>
              <a:t>‹#›</a:t>
            </a:fld>
            <a:endParaRPr lang="en-US"/>
          </a:p>
        </p:txBody>
      </p:sp>
    </p:spTree>
    <p:extLst>
      <p:ext uri="{BB962C8B-B14F-4D97-AF65-F5344CB8AC3E}">
        <p14:creationId xmlns:p14="http://schemas.microsoft.com/office/powerpoint/2010/main" val="146783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D20005-2A3E-5144-9BD8-90C76A635BDC}" type="datetime1">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59D74-D9D4-FB4E-BEBA-7BAAEB9A4101}" type="slidenum">
              <a:rPr lang="en-US" smtClean="0"/>
              <a:t>‹#›</a:t>
            </a:fld>
            <a:endParaRPr lang="en-US"/>
          </a:p>
        </p:txBody>
      </p:sp>
    </p:spTree>
    <p:extLst>
      <p:ext uri="{BB962C8B-B14F-4D97-AF65-F5344CB8AC3E}">
        <p14:creationId xmlns:p14="http://schemas.microsoft.com/office/powerpoint/2010/main" val="1274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EE46B-BC20-1249-BA9F-966238AE9EE5}" type="datetime1">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59D74-D9D4-FB4E-BEBA-7BAAEB9A4101}" type="slidenum">
              <a:rPr lang="en-US" smtClean="0"/>
              <a:t>‹#›</a:t>
            </a:fld>
            <a:endParaRPr lang="en-US"/>
          </a:p>
        </p:txBody>
      </p:sp>
    </p:spTree>
    <p:extLst>
      <p:ext uri="{BB962C8B-B14F-4D97-AF65-F5344CB8AC3E}">
        <p14:creationId xmlns:p14="http://schemas.microsoft.com/office/powerpoint/2010/main" val="204366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9.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939" y="98315"/>
            <a:ext cx="8319757" cy="522574"/>
          </a:xfrm>
          <a:prstGeom prst="rect">
            <a:avLst/>
          </a:prstGeom>
          <a:ln>
            <a:noFill/>
          </a:ln>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7939" y="917223"/>
            <a:ext cx="8710509" cy="52089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743425"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F1E43-6F33-984D-85B7-9A74D3614BD2}" type="datetime1">
              <a:rPr lang="en-US" smtClean="0"/>
              <a:t>7/17/2019</a:t>
            </a:fld>
            <a:endParaRPr lang="en-US"/>
          </a:p>
        </p:txBody>
      </p:sp>
      <p:sp>
        <p:nvSpPr>
          <p:cNvPr id="5" name="Footer Placeholder 4"/>
          <p:cNvSpPr>
            <a:spLocks noGrp="1"/>
          </p:cNvSpPr>
          <p:nvPr>
            <p:ph type="ftr" sz="quarter" idx="3"/>
          </p:nvPr>
        </p:nvSpPr>
        <p:spPr>
          <a:xfrm>
            <a:off x="45720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63062" y="9612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59D74-D9D4-FB4E-BEBA-7BAAEB9A4101}" type="slidenum">
              <a:rPr lang="en-US" smtClean="0"/>
              <a:t>‹#›</a:t>
            </a:fld>
            <a:endParaRPr lang="en-US"/>
          </a:p>
        </p:txBody>
      </p:sp>
      <p:cxnSp>
        <p:nvCxnSpPr>
          <p:cNvPr id="7" name="Straight Connector 6"/>
          <p:cNvCxnSpPr/>
          <p:nvPr/>
        </p:nvCxnSpPr>
        <p:spPr>
          <a:xfrm>
            <a:off x="-12957" y="786133"/>
            <a:ext cx="9169916" cy="0"/>
          </a:xfrm>
          <a:prstGeom prst="line">
            <a:avLst/>
          </a:prstGeom>
          <a:ln w="82550" cap="rnd" cmpd="tri">
            <a:solidFill>
              <a:srgbClr val="228EAE"/>
            </a:solidFill>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pic>
        <p:nvPicPr>
          <p:cNvPr id="9" name="Picture 159"/>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50292" y="6134992"/>
            <a:ext cx="609980" cy="697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60" descr="Harvard_shield-Medica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9149" y="6151777"/>
            <a:ext cx="547688" cy="655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7776369" y="6151011"/>
            <a:ext cx="1327150"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926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457200" rtl="0" eaLnBrk="1" latinLnBrk="0" hangingPunct="1">
        <a:spcBef>
          <a:spcPct val="0"/>
        </a:spcBef>
        <a:buNone/>
        <a:defRPr sz="4000" kern="1200">
          <a:solidFill>
            <a:srgbClr val="374D8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accent3">
              <a:lumMod val="7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accent1">
              <a:lumMod val="7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accent6">
              <a:lumMod val="7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9FD95DF-6B56-4CFA-90E6-2FB6F95A5AF3}" type="datetime1">
              <a:rPr lang="en-US" smtClean="0"/>
              <a:pPr/>
              <a:t>7/17/2019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MGH Research Compliance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9BE0BF8-8BB6-4113-8AF9-467C9D2CB6FB}" type="slidenum">
              <a:rPr lang="en-US" smtClean="0"/>
              <a:pPr/>
              <a:t>‹#›</a:t>
            </a:fld>
            <a:endParaRPr lang="en-US" dirty="0"/>
          </a:p>
        </p:txBody>
      </p:sp>
    </p:spTree>
    <p:extLst>
      <p:ext uri="{BB962C8B-B14F-4D97-AF65-F5344CB8AC3E}">
        <p14:creationId xmlns:p14="http://schemas.microsoft.com/office/powerpoint/2010/main" val="245343120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shan14@mgh.harvard.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eoplesoftportal.partners.org/public/" TargetMode="External"/><Relationship Id="rId2" Type="http://schemas.openxmlformats.org/officeDocument/2006/relationships/hyperlink" Target="https://peoplesoftportal.partners.org/" TargetMode="External"/><Relationship Id="rId1" Type="http://schemas.openxmlformats.org/officeDocument/2006/relationships/slideLayout" Target="../slideLayouts/slideLayout2.xml"/><Relationship Id="rId4" Type="http://schemas.openxmlformats.org/officeDocument/2006/relationships/hyperlink" Target="mailto:mmclientservices@partners.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upplychain.partners.org/training-and-application-support/how-to-use-expenses.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rcarcher.partners.org/foundation/Workspace.aspx?workspaceId=-1&amp;requestUr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rants.nih.gov/grants/policy/nihgps/nihgps.pdf"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solidFill>
                  <a:srgbClr val="275D91"/>
                </a:solidFill>
              </a:rPr>
              <a:t>Best Practices for Submitting Your Expense Reports</a:t>
            </a:r>
          </a:p>
        </p:txBody>
      </p:sp>
      <p:sp>
        <p:nvSpPr>
          <p:cNvPr id="5" name="Subtitle 4"/>
          <p:cNvSpPr>
            <a:spLocks noGrp="1"/>
          </p:cNvSpPr>
          <p:nvPr>
            <p:ph type="subTitle" idx="1"/>
          </p:nvPr>
        </p:nvSpPr>
        <p:spPr/>
        <p:txBody>
          <a:bodyPr>
            <a:noAutofit/>
          </a:bodyPr>
          <a:lstStyle/>
          <a:p>
            <a:r>
              <a:rPr lang="en-US" sz="2800" dirty="0">
                <a:solidFill>
                  <a:srgbClr val="477FAD"/>
                </a:solidFill>
              </a:rPr>
              <a:t>Chris Agro, BA, CRA</a:t>
            </a:r>
          </a:p>
          <a:p>
            <a:r>
              <a:rPr lang="en-US" sz="2800" dirty="0">
                <a:solidFill>
                  <a:srgbClr val="477FAD"/>
                </a:solidFill>
              </a:rPr>
              <a:t>Administrative Director</a:t>
            </a:r>
          </a:p>
          <a:p>
            <a:r>
              <a:rPr lang="en-US" sz="2800" dirty="0">
                <a:solidFill>
                  <a:srgbClr val="477FAD"/>
                </a:solidFill>
              </a:rPr>
              <a:t>Gordon Center for Medical Imaging</a:t>
            </a:r>
          </a:p>
        </p:txBody>
      </p:sp>
      <p:sp>
        <p:nvSpPr>
          <p:cNvPr id="6" name="Text Placeholder 5"/>
          <p:cNvSpPr>
            <a:spLocks noGrp="1"/>
          </p:cNvSpPr>
          <p:nvPr>
            <p:ph type="body" sz="quarter" idx="13"/>
          </p:nvPr>
        </p:nvSpPr>
        <p:spPr/>
        <p:txBody>
          <a:bodyPr/>
          <a:lstStyle/>
          <a:p>
            <a:endParaRPr lang="en-US" dirty="0"/>
          </a:p>
        </p:txBody>
      </p:sp>
      <p:sp>
        <p:nvSpPr>
          <p:cNvPr id="7" name="Date Placeholder 6"/>
          <p:cNvSpPr>
            <a:spLocks noGrp="1"/>
          </p:cNvSpPr>
          <p:nvPr>
            <p:ph type="dt" sz="half" idx="10"/>
          </p:nvPr>
        </p:nvSpPr>
        <p:spPr/>
        <p:txBody>
          <a:bodyPr/>
          <a:lstStyle/>
          <a:p>
            <a:fld id="{30C1F7EE-DA88-9A46-B05F-13E35F479ED6}" type="datetime1">
              <a:rPr lang="en-US" smtClean="0"/>
              <a:t>7/17/2019</a:t>
            </a:fld>
            <a:endParaRPr lang="en-US" dirty="0"/>
          </a:p>
        </p:txBody>
      </p:sp>
    </p:spTree>
    <p:extLst>
      <p:ext uri="{BB962C8B-B14F-4D97-AF65-F5344CB8AC3E}">
        <p14:creationId xmlns:p14="http://schemas.microsoft.com/office/powerpoint/2010/main" val="188580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Submitting a Complete Report </a:t>
            </a:r>
          </a:p>
        </p:txBody>
      </p:sp>
      <p:sp>
        <p:nvSpPr>
          <p:cNvPr id="3" name="Content Placeholder 2"/>
          <p:cNvSpPr>
            <a:spLocks noGrp="1"/>
          </p:cNvSpPr>
          <p:nvPr>
            <p:ph idx="1"/>
          </p:nvPr>
        </p:nvSpPr>
        <p:spPr/>
        <p:txBody>
          <a:bodyPr>
            <a:normAutofit/>
          </a:bodyPr>
          <a:lstStyle/>
          <a:p>
            <a:r>
              <a:rPr lang="en-US" dirty="0"/>
              <a:t>If another MGH employee paid part of your expenses (i.e. you </a:t>
            </a:r>
            <a:r>
              <a:rPr lang="en-US" dirty="0">
                <a:solidFill>
                  <a:srgbClr val="C00000"/>
                </a:solidFill>
              </a:rPr>
              <a:t>shared a hotel room </a:t>
            </a:r>
            <a:r>
              <a:rPr lang="en-US" dirty="0"/>
              <a:t>and one person paid for both people), the cost of the shared expense needs to be listed on both people's expense reports and a comment should be added explaining that it was a shared expense that was paid for by ________.</a:t>
            </a:r>
          </a:p>
          <a:p>
            <a:r>
              <a:rPr lang="en-US" dirty="0"/>
              <a:t>On the report for the person who didn't pay, it should be marked as </a:t>
            </a:r>
            <a:r>
              <a:rPr lang="en-US" dirty="0">
                <a:solidFill>
                  <a:srgbClr val="C00000"/>
                </a:solidFill>
              </a:rPr>
              <a:t>pre-paid</a:t>
            </a:r>
            <a:r>
              <a:rPr lang="en-US" dirty="0"/>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0559D74-D9D4-FB4E-BEBA-7BAAEB9A4101}" type="slidenum">
              <a:rPr lang="en-US" smtClean="0"/>
              <a:t>9</a:t>
            </a:fld>
            <a:endParaRPr lang="en-US"/>
          </a:p>
        </p:txBody>
      </p:sp>
    </p:spTree>
    <p:extLst>
      <p:ext uri="{BB962C8B-B14F-4D97-AF65-F5344CB8AC3E}">
        <p14:creationId xmlns:p14="http://schemas.microsoft.com/office/powerpoint/2010/main" val="409270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Submitting a Complete Report </a:t>
            </a:r>
          </a:p>
        </p:txBody>
      </p:sp>
      <p:sp>
        <p:nvSpPr>
          <p:cNvPr id="3" name="Content Placeholder 2"/>
          <p:cNvSpPr>
            <a:spLocks noGrp="1"/>
          </p:cNvSpPr>
          <p:nvPr>
            <p:ph idx="1"/>
          </p:nvPr>
        </p:nvSpPr>
        <p:spPr>
          <a:xfrm>
            <a:off x="227939" y="1082041"/>
            <a:ext cx="8710509" cy="5044124"/>
          </a:xfrm>
        </p:spPr>
        <p:txBody>
          <a:bodyPr>
            <a:normAutofit fontScale="92500" lnSpcReduction="20000"/>
          </a:bodyPr>
          <a:lstStyle/>
          <a:p>
            <a:r>
              <a:rPr lang="en-US" dirty="0"/>
              <a:t>Normally you cannot be reimbursed for travel expenses until you have completed the trip.  In exceptional circumstances when you have already been reimbursed for the registration fee for the conference (or an abstract submission fee), this should still be included on the expense report for the conference trip and should be marked as </a:t>
            </a:r>
            <a:r>
              <a:rPr lang="en-US" u="sng" dirty="0"/>
              <a:t>pre-paid. </a:t>
            </a:r>
          </a:p>
          <a:p>
            <a:r>
              <a:rPr lang="en-US" dirty="0"/>
              <a:t>If you can’t fit the necessary explanation (shared expenses, unusual travel dates, etc.) into the appropriate field on the expense report, upload a pdf of the explanation with the receipts.</a:t>
            </a:r>
          </a:p>
        </p:txBody>
      </p:sp>
      <p:sp>
        <p:nvSpPr>
          <p:cNvPr id="4" name="Slide Number Placeholder 3"/>
          <p:cNvSpPr>
            <a:spLocks noGrp="1"/>
          </p:cNvSpPr>
          <p:nvPr>
            <p:ph type="sldNum" sz="quarter" idx="12"/>
          </p:nvPr>
        </p:nvSpPr>
        <p:spPr/>
        <p:txBody>
          <a:bodyPr/>
          <a:lstStyle/>
          <a:p>
            <a:fld id="{60559D74-D9D4-FB4E-BEBA-7BAAEB9A4101}" type="slidenum">
              <a:rPr lang="en-US" smtClean="0"/>
              <a:t>10</a:t>
            </a:fld>
            <a:endParaRPr lang="en-US"/>
          </a:p>
        </p:txBody>
      </p:sp>
    </p:spTree>
    <p:extLst>
      <p:ext uri="{BB962C8B-B14F-4D97-AF65-F5344CB8AC3E}">
        <p14:creationId xmlns:p14="http://schemas.microsoft.com/office/powerpoint/2010/main" val="92165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28C3-789F-4EAA-ABB5-4F862EF2EEA7}"/>
              </a:ext>
            </a:extLst>
          </p:cNvPr>
          <p:cNvSpPr>
            <a:spLocks noGrp="1"/>
          </p:cNvSpPr>
          <p:nvPr>
            <p:ph type="title"/>
          </p:nvPr>
        </p:nvSpPr>
        <p:spPr/>
        <p:txBody>
          <a:bodyPr/>
          <a:lstStyle/>
          <a:p>
            <a:r>
              <a:rPr lang="en-US" altLang="en-US" sz="2800" dirty="0">
                <a:latin typeface="Arial" panose="020B0604020202020204" pitchFamily="34" charset="0"/>
              </a:rPr>
              <a:t>Business Purpose Detail</a:t>
            </a:r>
            <a:endParaRPr lang="en-US" sz="2800" dirty="0"/>
          </a:p>
        </p:txBody>
      </p:sp>
      <p:sp>
        <p:nvSpPr>
          <p:cNvPr id="3" name="Content Placeholder 2">
            <a:extLst>
              <a:ext uri="{FF2B5EF4-FFF2-40B4-BE49-F238E27FC236}">
                <a16:creationId xmlns:a16="http://schemas.microsoft.com/office/drawing/2014/main" id="{D8C5CBBC-234D-4E33-A9BE-789BDEBE4251}"/>
              </a:ext>
            </a:extLst>
          </p:cNvPr>
          <p:cNvSpPr>
            <a:spLocks noGrp="1"/>
          </p:cNvSpPr>
          <p:nvPr>
            <p:ph idx="1"/>
          </p:nvPr>
        </p:nvSpPr>
        <p:spPr>
          <a:xfrm>
            <a:off x="227939" y="917223"/>
            <a:ext cx="8710509" cy="5208942"/>
          </a:xfrm>
        </p:spPr>
        <p:txBody>
          <a:bodyPr>
            <a:normAutofit fontScale="92500" lnSpcReduction="20000"/>
          </a:bodyPr>
          <a:lstStyle/>
          <a:p>
            <a:r>
              <a:rPr lang="en-US" sz="2600" dirty="0"/>
              <a:t>You need to explain:</a:t>
            </a:r>
          </a:p>
          <a:p>
            <a:pPr marL="514350" indent="-514350">
              <a:buNone/>
            </a:pPr>
            <a:r>
              <a:rPr lang="en-US" sz="2600" dirty="0"/>
              <a:t>	1) why the expenses of the trip are allowable business expenses</a:t>
            </a:r>
          </a:p>
          <a:p>
            <a:pPr marL="457200" indent="-457200">
              <a:buNone/>
            </a:pPr>
            <a:r>
              <a:rPr lang="en-US" sz="2600" dirty="0"/>
              <a:t>	 2) why it is allowable on the grant to which it’s being charged (if being charged to a grant)</a:t>
            </a:r>
          </a:p>
          <a:p>
            <a:pPr marL="1314450" lvl="1" indent="-342900"/>
            <a:r>
              <a:rPr lang="en-US" sz="2600" dirty="0">
                <a:solidFill>
                  <a:schemeClr val="tx1"/>
                </a:solidFill>
              </a:rPr>
              <a:t>Why did you attend the conference?</a:t>
            </a:r>
          </a:p>
          <a:p>
            <a:pPr marL="1314450" lvl="1" indent="-342900"/>
            <a:r>
              <a:rPr lang="en-US" sz="2600" dirty="0">
                <a:solidFill>
                  <a:schemeClr val="tx1"/>
                </a:solidFill>
              </a:rPr>
              <a:t>What did you do?</a:t>
            </a:r>
          </a:p>
          <a:p>
            <a:pPr marL="1314450" lvl="1" indent="-342900"/>
            <a:r>
              <a:rPr lang="en-US" sz="2600" dirty="0">
                <a:solidFill>
                  <a:schemeClr val="tx1"/>
                </a:solidFill>
              </a:rPr>
              <a:t>How did it benefit the grant?</a:t>
            </a:r>
          </a:p>
          <a:p>
            <a:pPr marL="971550" lvl="1" indent="0">
              <a:buNone/>
            </a:pPr>
            <a:endParaRPr lang="en-US" sz="500" dirty="0"/>
          </a:p>
          <a:p>
            <a:r>
              <a:rPr lang="en-US" sz="2600" i="1" dirty="0"/>
              <a:t>Professional development/staying current in the field is not an acceptable business purpose for travel on most NIH grants (exceptions are training grants (Ts and Fs) and career development grants (Ks)).</a:t>
            </a:r>
          </a:p>
          <a:p>
            <a:endParaRPr lang="en-US" sz="500" i="1" dirty="0"/>
          </a:p>
          <a:p>
            <a:r>
              <a:rPr lang="en-US" sz="2600" dirty="0"/>
              <a:t>Keep the business purpose as simple as possible while giving enough detail to understand. </a:t>
            </a:r>
          </a:p>
          <a:p>
            <a:pPr marL="514350" indent="-51435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E6DC1BC7-1A87-4327-8E2D-1667F31FD870}"/>
              </a:ext>
            </a:extLst>
          </p:cNvPr>
          <p:cNvSpPr>
            <a:spLocks noGrp="1"/>
          </p:cNvSpPr>
          <p:nvPr>
            <p:ph type="sldNum" sz="quarter" idx="12"/>
          </p:nvPr>
        </p:nvSpPr>
        <p:spPr/>
        <p:txBody>
          <a:bodyPr/>
          <a:lstStyle/>
          <a:p>
            <a:fld id="{60559D74-D9D4-FB4E-BEBA-7BAAEB9A4101}" type="slidenum">
              <a:rPr lang="en-US" smtClean="0"/>
              <a:t>11</a:t>
            </a:fld>
            <a:endParaRPr lang="en-US"/>
          </a:p>
        </p:txBody>
      </p:sp>
    </p:spTree>
    <p:extLst>
      <p:ext uri="{BB962C8B-B14F-4D97-AF65-F5344CB8AC3E}">
        <p14:creationId xmlns:p14="http://schemas.microsoft.com/office/powerpoint/2010/main" val="417651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350C1-4DD5-4433-A9CB-8BE51342BAC4}"/>
              </a:ext>
            </a:extLst>
          </p:cNvPr>
          <p:cNvSpPr>
            <a:spLocks noGrp="1"/>
          </p:cNvSpPr>
          <p:nvPr>
            <p:ph idx="1"/>
          </p:nvPr>
        </p:nvSpPr>
        <p:spPr>
          <a:xfrm>
            <a:off x="238330" y="1083479"/>
            <a:ext cx="3699825" cy="4997281"/>
          </a:xfrm>
        </p:spPr>
        <p:txBody>
          <a:bodyPr>
            <a:normAutofit lnSpcReduction="10000"/>
          </a:bodyPr>
          <a:lstStyle/>
          <a:p>
            <a:pPr marL="0" indent="0">
              <a:buNone/>
            </a:pPr>
            <a:r>
              <a:rPr lang="en-US" sz="2800" dirty="0"/>
              <a:t>Close but not enough:</a:t>
            </a:r>
          </a:p>
          <a:p>
            <a:pPr marL="0" indent="0">
              <a:buNone/>
            </a:pPr>
            <a:endParaRPr lang="en-US" sz="800" dirty="0"/>
          </a:p>
          <a:p>
            <a:pPr marL="0" indent="0">
              <a:buNone/>
            </a:pPr>
            <a:r>
              <a:rPr lang="en-US" sz="2800" dirty="0"/>
              <a:t>My expenses will be charged to fund number 231395. </a:t>
            </a:r>
          </a:p>
          <a:p>
            <a:pPr marL="0" indent="0">
              <a:buNone/>
            </a:pPr>
            <a:r>
              <a:rPr lang="en-US" sz="2800" dirty="0"/>
              <a:t>Traveled to Anaheim to present our work on imaging oxidative stress and inflammation which are topics of the grant.</a:t>
            </a:r>
          </a:p>
          <a:p>
            <a:endParaRPr lang="en-US" sz="2800" dirty="0"/>
          </a:p>
        </p:txBody>
      </p:sp>
      <p:sp>
        <p:nvSpPr>
          <p:cNvPr id="4" name="Slide Number Placeholder 3">
            <a:extLst>
              <a:ext uri="{FF2B5EF4-FFF2-40B4-BE49-F238E27FC236}">
                <a16:creationId xmlns:a16="http://schemas.microsoft.com/office/drawing/2014/main" id="{02662B5D-C6DC-4EFB-B4FC-4A65515EBD98}"/>
              </a:ext>
            </a:extLst>
          </p:cNvPr>
          <p:cNvSpPr>
            <a:spLocks noGrp="1"/>
          </p:cNvSpPr>
          <p:nvPr>
            <p:ph type="sldNum" sz="quarter" idx="12"/>
          </p:nvPr>
        </p:nvSpPr>
        <p:spPr/>
        <p:txBody>
          <a:bodyPr/>
          <a:lstStyle/>
          <a:p>
            <a:fld id="{60559D74-D9D4-FB4E-BEBA-7BAAEB9A4101}" type="slidenum">
              <a:rPr lang="en-US" smtClean="0"/>
              <a:t>12</a:t>
            </a:fld>
            <a:endParaRPr lang="en-US"/>
          </a:p>
        </p:txBody>
      </p:sp>
      <p:sp>
        <p:nvSpPr>
          <p:cNvPr id="5" name="Content Placeholder 2">
            <a:extLst>
              <a:ext uri="{FF2B5EF4-FFF2-40B4-BE49-F238E27FC236}">
                <a16:creationId xmlns:a16="http://schemas.microsoft.com/office/drawing/2014/main" id="{4C38FC5F-2E6A-4ACB-BF16-66373D76B945}"/>
              </a:ext>
            </a:extLst>
          </p:cNvPr>
          <p:cNvSpPr txBox="1">
            <a:spLocks/>
          </p:cNvSpPr>
          <p:nvPr/>
        </p:nvSpPr>
        <p:spPr>
          <a:xfrm>
            <a:off x="5128428" y="1069621"/>
            <a:ext cx="3699825" cy="52089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accent3">
                    <a:lumMod val="7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accent1">
                    <a:lumMod val="7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accent6">
                    <a:lumMod val="7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Acceptable:</a:t>
            </a:r>
          </a:p>
          <a:p>
            <a:pPr marL="0" indent="0">
              <a:buNone/>
            </a:pPr>
            <a:endParaRPr lang="en-US" sz="2800" dirty="0"/>
          </a:p>
          <a:p>
            <a:pPr marL="0" indent="0">
              <a:buNone/>
            </a:pPr>
            <a:r>
              <a:rPr lang="en-US" sz="2800" dirty="0"/>
              <a:t>Traveled to SNMMI annual meeting in Anaheim to present our work on imaging oxidative stress and inflammation, which was funded by the grant P41EB022544</a:t>
            </a:r>
          </a:p>
        </p:txBody>
      </p:sp>
      <p:sp>
        <p:nvSpPr>
          <p:cNvPr id="6" name="Arrow: Right 5">
            <a:extLst>
              <a:ext uri="{FF2B5EF4-FFF2-40B4-BE49-F238E27FC236}">
                <a16:creationId xmlns:a16="http://schemas.microsoft.com/office/drawing/2014/main" id="{40D04DB4-1CBD-4710-89AA-7EB151227D2D}"/>
              </a:ext>
            </a:extLst>
          </p:cNvPr>
          <p:cNvSpPr/>
          <p:nvPr/>
        </p:nvSpPr>
        <p:spPr>
          <a:xfrm>
            <a:off x="3865418" y="2815936"/>
            <a:ext cx="982453" cy="613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highlight>
                <a:srgbClr val="0000FF"/>
              </a:highlight>
            </a:endParaRPr>
          </a:p>
        </p:txBody>
      </p:sp>
      <p:sp>
        <p:nvSpPr>
          <p:cNvPr id="7" name="Rectangle 1">
            <a:extLst>
              <a:ext uri="{FF2B5EF4-FFF2-40B4-BE49-F238E27FC236}">
                <a16:creationId xmlns:a16="http://schemas.microsoft.com/office/drawing/2014/main" id="{1DD36969-D49F-4DE2-9C46-5190C8FABD00}"/>
              </a:ext>
            </a:extLst>
          </p:cNvPr>
          <p:cNvSpPr>
            <a:spLocks noGrp="1" noChangeArrowheads="1"/>
          </p:cNvSpPr>
          <p:nvPr>
            <p:ph type="title"/>
          </p:nvPr>
        </p:nvSpPr>
        <p:spPr bwMode="auto">
          <a:xfrm>
            <a:off x="227938" y="5659"/>
            <a:ext cx="83351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Arial" panose="020B0604020202020204" pitchFamily="34" charset="0"/>
              </a:rPr>
              <a:t>Business Purpose Detail Examples</a:t>
            </a:r>
          </a:p>
        </p:txBody>
      </p:sp>
    </p:spTree>
    <p:extLst>
      <p:ext uri="{BB962C8B-B14F-4D97-AF65-F5344CB8AC3E}">
        <p14:creationId xmlns:p14="http://schemas.microsoft.com/office/powerpoint/2010/main" val="197104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350C1-4DD5-4433-A9CB-8BE51342BAC4}"/>
              </a:ext>
            </a:extLst>
          </p:cNvPr>
          <p:cNvSpPr>
            <a:spLocks noGrp="1"/>
          </p:cNvSpPr>
          <p:nvPr>
            <p:ph idx="1"/>
          </p:nvPr>
        </p:nvSpPr>
        <p:spPr>
          <a:xfrm>
            <a:off x="238330" y="1083479"/>
            <a:ext cx="3699825" cy="4997281"/>
          </a:xfrm>
        </p:spPr>
        <p:txBody>
          <a:bodyPr>
            <a:normAutofit/>
          </a:bodyPr>
          <a:lstStyle/>
          <a:p>
            <a:pPr marL="0" indent="0">
              <a:buNone/>
            </a:pPr>
            <a:r>
              <a:rPr lang="en-US" sz="2800" dirty="0"/>
              <a:t>First try:</a:t>
            </a:r>
          </a:p>
          <a:p>
            <a:pPr marL="0" indent="0">
              <a:buNone/>
            </a:pPr>
            <a:endParaRPr lang="en-US" sz="800" dirty="0"/>
          </a:p>
          <a:p>
            <a:pPr marL="0" indent="0">
              <a:buNone/>
            </a:pPr>
            <a:r>
              <a:rPr lang="en-US" sz="2800" dirty="0"/>
              <a:t>My expenses will be charged to fund number 123456. </a:t>
            </a:r>
          </a:p>
          <a:p>
            <a:pPr marL="0" indent="0">
              <a:buNone/>
            </a:pPr>
            <a:r>
              <a:rPr lang="en-US" sz="2800" dirty="0"/>
              <a:t>Traveled to Anaheim to learn about new radiotracers for brain imaging which are topics of the grant.</a:t>
            </a:r>
          </a:p>
          <a:p>
            <a:endParaRPr lang="en-US" sz="2800" dirty="0"/>
          </a:p>
        </p:txBody>
      </p:sp>
      <p:sp>
        <p:nvSpPr>
          <p:cNvPr id="4" name="Slide Number Placeholder 3">
            <a:extLst>
              <a:ext uri="{FF2B5EF4-FFF2-40B4-BE49-F238E27FC236}">
                <a16:creationId xmlns:a16="http://schemas.microsoft.com/office/drawing/2014/main" id="{02662B5D-C6DC-4EFB-B4FC-4A65515EBD98}"/>
              </a:ext>
            </a:extLst>
          </p:cNvPr>
          <p:cNvSpPr>
            <a:spLocks noGrp="1"/>
          </p:cNvSpPr>
          <p:nvPr>
            <p:ph type="sldNum" sz="quarter" idx="12"/>
          </p:nvPr>
        </p:nvSpPr>
        <p:spPr/>
        <p:txBody>
          <a:bodyPr/>
          <a:lstStyle/>
          <a:p>
            <a:fld id="{60559D74-D9D4-FB4E-BEBA-7BAAEB9A4101}" type="slidenum">
              <a:rPr lang="en-US" smtClean="0"/>
              <a:t>13</a:t>
            </a:fld>
            <a:endParaRPr lang="en-US"/>
          </a:p>
        </p:txBody>
      </p:sp>
      <p:sp>
        <p:nvSpPr>
          <p:cNvPr id="5" name="Content Placeholder 2">
            <a:extLst>
              <a:ext uri="{FF2B5EF4-FFF2-40B4-BE49-F238E27FC236}">
                <a16:creationId xmlns:a16="http://schemas.microsoft.com/office/drawing/2014/main" id="{4C38FC5F-2E6A-4ACB-BF16-66373D76B945}"/>
              </a:ext>
            </a:extLst>
          </p:cNvPr>
          <p:cNvSpPr txBox="1">
            <a:spLocks/>
          </p:cNvSpPr>
          <p:nvPr/>
        </p:nvSpPr>
        <p:spPr>
          <a:xfrm>
            <a:off x="5128428" y="1069621"/>
            <a:ext cx="3699825" cy="52089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accent3">
                    <a:lumMod val="7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accent1">
                    <a:lumMod val="7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accent6">
                    <a:lumMod val="7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Acceptable:</a:t>
            </a:r>
          </a:p>
          <a:p>
            <a:pPr marL="0" indent="0">
              <a:buNone/>
            </a:pPr>
            <a:r>
              <a:rPr lang="en-US" sz="2800" dirty="0"/>
              <a:t>Traveled to SNMMI annual meeting in Anaheim to learn new technique for producing XXX, which is necessary to perform my role on the grant R01EB012345</a:t>
            </a:r>
          </a:p>
        </p:txBody>
      </p:sp>
      <p:sp>
        <p:nvSpPr>
          <p:cNvPr id="6" name="Arrow: Right 5">
            <a:extLst>
              <a:ext uri="{FF2B5EF4-FFF2-40B4-BE49-F238E27FC236}">
                <a16:creationId xmlns:a16="http://schemas.microsoft.com/office/drawing/2014/main" id="{40D04DB4-1CBD-4710-89AA-7EB151227D2D}"/>
              </a:ext>
            </a:extLst>
          </p:cNvPr>
          <p:cNvSpPr/>
          <p:nvPr/>
        </p:nvSpPr>
        <p:spPr>
          <a:xfrm>
            <a:off x="3865418" y="2815936"/>
            <a:ext cx="982453" cy="613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highlight>
                <a:srgbClr val="0000FF"/>
              </a:highlight>
            </a:endParaRPr>
          </a:p>
        </p:txBody>
      </p:sp>
      <p:sp>
        <p:nvSpPr>
          <p:cNvPr id="7" name="Rectangle 1">
            <a:extLst>
              <a:ext uri="{FF2B5EF4-FFF2-40B4-BE49-F238E27FC236}">
                <a16:creationId xmlns:a16="http://schemas.microsoft.com/office/drawing/2014/main" id="{1DD36969-D49F-4DE2-9C46-5190C8FABD00}"/>
              </a:ext>
            </a:extLst>
          </p:cNvPr>
          <p:cNvSpPr>
            <a:spLocks noGrp="1" noChangeArrowheads="1"/>
          </p:cNvSpPr>
          <p:nvPr>
            <p:ph type="title"/>
          </p:nvPr>
        </p:nvSpPr>
        <p:spPr bwMode="auto">
          <a:xfrm>
            <a:off x="227938" y="5659"/>
            <a:ext cx="83351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Arial" panose="020B0604020202020204" pitchFamily="34" charset="0"/>
              </a:rPr>
              <a:t>Business Purpose Detail Examples</a:t>
            </a:r>
          </a:p>
        </p:txBody>
      </p:sp>
    </p:spTree>
    <p:extLst>
      <p:ext uri="{BB962C8B-B14F-4D97-AF65-F5344CB8AC3E}">
        <p14:creationId xmlns:p14="http://schemas.microsoft.com/office/powerpoint/2010/main" val="382216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5E32-1C2D-4BA2-99BC-51C1D7D29B1D}"/>
              </a:ext>
            </a:extLst>
          </p:cNvPr>
          <p:cNvSpPr>
            <a:spLocks noGrp="1"/>
          </p:cNvSpPr>
          <p:nvPr>
            <p:ph type="title"/>
          </p:nvPr>
        </p:nvSpPr>
        <p:spPr/>
        <p:txBody>
          <a:bodyPr/>
          <a:lstStyle/>
          <a:p>
            <a:r>
              <a:rPr lang="en-US" dirty="0"/>
              <a:t>Foreign Airlines</a:t>
            </a:r>
          </a:p>
        </p:txBody>
      </p:sp>
      <p:sp>
        <p:nvSpPr>
          <p:cNvPr id="3" name="Content Placeholder 2">
            <a:extLst>
              <a:ext uri="{FF2B5EF4-FFF2-40B4-BE49-F238E27FC236}">
                <a16:creationId xmlns:a16="http://schemas.microsoft.com/office/drawing/2014/main" id="{2ADD174F-F258-42E0-BCDB-E8237C4408BB}"/>
              </a:ext>
            </a:extLst>
          </p:cNvPr>
          <p:cNvSpPr>
            <a:spLocks noGrp="1"/>
          </p:cNvSpPr>
          <p:nvPr>
            <p:ph idx="1"/>
          </p:nvPr>
        </p:nvSpPr>
        <p:spPr/>
        <p:txBody>
          <a:bodyPr/>
          <a:lstStyle/>
          <a:p>
            <a:r>
              <a:rPr lang="en-US" dirty="0"/>
              <a:t>The NIH has complex rules about when/why you are allowed to charge air travel on foreign airlines to an NIH grant. DoD doesn’t allow you to charge air travel on a foreign airline to a DoD grant under any circumstances.  Before booking a flight on a foreign airline, please consult the grant manager who manages the fund to which your trip will be charged to ensure you will can be reimbursed for that flight.</a:t>
            </a:r>
          </a:p>
        </p:txBody>
      </p:sp>
      <p:sp>
        <p:nvSpPr>
          <p:cNvPr id="4" name="Slide Number Placeholder 3">
            <a:extLst>
              <a:ext uri="{FF2B5EF4-FFF2-40B4-BE49-F238E27FC236}">
                <a16:creationId xmlns:a16="http://schemas.microsoft.com/office/drawing/2014/main" id="{D4D0C947-7618-45DB-8AC4-AFA4306036C3}"/>
              </a:ext>
            </a:extLst>
          </p:cNvPr>
          <p:cNvSpPr>
            <a:spLocks noGrp="1"/>
          </p:cNvSpPr>
          <p:nvPr>
            <p:ph type="sldNum" sz="quarter" idx="12"/>
          </p:nvPr>
        </p:nvSpPr>
        <p:spPr/>
        <p:txBody>
          <a:bodyPr/>
          <a:lstStyle/>
          <a:p>
            <a:fld id="{60559D74-D9D4-FB4E-BEBA-7BAAEB9A4101}" type="slidenum">
              <a:rPr lang="en-US" smtClean="0"/>
              <a:t>14</a:t>
            </a:fld>
            <a:endParaRPr lang="en-US"/>
          </a:p>
        </p:txBody>
      </p:sp>
    </p:spTree>
    <p:extLst>
      <p:ext uri="{BB962C8B-B14F-4D97-AF65-F5344CB8AC3E}">
        <p14:creationId xmlns:p14="http://schemas.microsoft.com/office/powerpoint/2010/main" val="401959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E542-0571-459F-9A77-1F413876CA62}"/>
              </a:ext>
            </a:extLst>
          </p:cNvPr>
          <p:cNvSpPr>
            <a:spLocks noGrp="1"/>
          </p:cNvSpPr>
          <p:nvPr>
            <p:ph type="title"/>
          </p:nvPr>
        </p:nvSpPr>
        <p:spPr/>
        <p:txBody>
          <a:bodyPr/>
          <a:lstStyle/>
          <a:p>
            <a:r>
              <a:rPr lang="en-US" dirty="0"/>
              <a:t>Permitted Travel Days</a:t>
            </a:r>
          </a:p>
        </p:txBody>
      </p:sp>
      <p:sp>
        <p:nvSpPr>
          <p:cNvPr id="3" name="Content Placeholder 2">
            <a:extLst>
              <a:ext uri="{FF2B5EF4-FFF2-40B4-BE49-F238E27FC236}">
                <a16:creationId xmlns:a16="http://schemas.microsoft.com/office/drawing/2014/main" id="{DA2ABA28-D093-48E2-A54A-E4981CB3E08D}"/>
              </a:ext>
            </a:extLst>
          </p:cNvPr>
          <p:cNvSpPr>
            <a:spLocks noGrp="1"/>
          </p:cNvSpPr>
          <p:nvPr>
            <p:ph idx="1"/>
          </p:nvPr>
        </p:nvSpPr>
        <p:spPr/>
        <p:txBody>
          <a:bodyPr/>
          <a:lstStyle/>
          <a:p>
            <a:r>
              <a:rPr lang="en-US" dirty="0"/>
              <a:t>According to Partners policy, an employee is expected to travel the day of, or if necessary, the day before the start of the conference, meeting, or other business event. </a:t>
            </a:r>
          </a:p>
          <a:p>
            <a:r>
              <a:rPr lang="en-US" dirty="0"/>
              <a:t>The employee must return on the last day of, or if necessary, the day following the conclusion of the event.</a:t>
            </a:r>
          </a:p>
        </p:txBody>
      </p:sp>
      <p:sp>
        <p:nvSpPr>
          <p:cNvPr id="4" name="Slide Number Placeholder 3">
            <a:extLst>
              <a:ext uri="{FF2B5EF4-FFF2-40B4-BE49-F238E27FC236}">
                <a16:creationId xmlns:a16="http://schemas.microsoft.com/office/drawing/2014/main" id="{F7C259E3-8692-4979-8FF6-FDEC5E345FFC}"/>
              </a:ext>
            </a:extLst>
          </p:cNvPr>
          <p:cNvSpPr>
            <a:spLocks noGrp="1"/>
          </p:cNvSpPr>
          <p:nvPr>
            <p:ph type="sldNum" sz="quarter" idx="12"/>
          </p:nvPr>
        </p:nvSpPr>
        <p:spPr/>
        <p:txBody>
          <a:bodyPr/>
          <a:lstStyle/>
          <a:p>
            <a:fld id="{60559D74-D9D4-FB4E-BEBA-7BAAEB9A4101}" type="slidenum">
              <a:rPr lang="en-US" smtClean="0"/>
              <a:t>15</a:t>
            </a:fld>
            <a:endParaRPr lang="en-US"/>
          </a:p>
        </p:txBody>
      </p:sp>
    </p:spTree>
    <p:extLst>
      <p:ext uri="{BB962C8B-B14F-4D97-AF65-F5344CB8AC3E}">
        <p14:creationId xmlns:p14="http://schemas.microsoft.com/office/powerpoint/2010/main" val="360898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E542-0571-459F-9A77-1F413876CA62}"/>
              </a:ext>
            </a:extLst>
          </p:cNvPr>
          <p:cNvSpPr>
            <a:spLocks noGrp="1"/>
          </p:cNvSpPr>
          <p:nvPr>
            <p:ph type="title"/>
          </p:nvPr>
        </p:nvSpPr>
        <p:spPr/>
        <p:txBody>
          <a:bodyPr/>
          <a:lstStyle/>
          <a:p>
            <a:r>
              <a:rPr lang="en-US" dirty="0"/>
              <a:t>Permitted Travel Days</a:t>
            </a:r>
          </a:p>
        </p:txBody>
      </p:sp>
      <p:sp>
        <p:nvSpPr>
          <p:cNvPr id="3" name="Content Placeholder 2">
            <a:extLst>
              <a:ext uri="{FF2B5EF4-FFF2-40B4-BE49-F238E27FC236}">
                <a16:creationId xmlns:a16="http://schemas.microsoft.com/office/drawing/2014/main" id="{DA2ABA28-D093-48E2-A54A-E4981CB3E08D}"/>
              </a:ext>
            </a:extLst>
          </p:cNvPr>
          <p:cNvSpPr>
            <a:spLocks noGrp="1"/>
          </p:cNvSpPr>
          <p:nvPr>
            <p:ph idx="1"/>
          </p:nvPr>
        </p:nvSpPr>
        <p:spPr>
          <a:xfrm>
            <a:off x="227939" y="1054383"/>
            <a:ext cx="8710509" cy="5208942"/>
          </a:xfrm>
        </p:spPr>
        <p:txBody>
          <a:bodyPr>
            <a:normAutofit fontScale="92500" lnSpcReduction="10000"/>
          </a:bodyPr>
          <a:lstStyle/>
          <a:p>
            <a:r>
              <a:rPr lang="en-US" dirty="0"/>
              <a:t>If travel expenses (including transportation, lodging, meals, etc.) are incurred on days other than these, they will be considered </a:t>
            </a:r>
            <a:r>
              <a:rPr lang="en-US" dirty="0">
                <a:solidFill>
                  <a:srgbClr val="C00000"/>
                </a:solidFill>
              </a:rPr>
              <a:t>personal in nature</a:t>
            </a:r>
            <a:r>
              <a:rPr lang="en-US" dirty="0"/>
              <a:t> and, although the air travel itself may be an allowable expense (if the airfare is the same as or less than if the employee had left or returned on the permitted travel days), other expenses incurred on those days are not payable or reimbursable unless they were due to extenuating circumstances acceptable to Partners (see the policy for details on acceptable exceptions).</a:t>
            </a:r>
          </a:p>
        </p:txBody>
      </p:sp>
      <p:sp>
        <p:nvSpPr>
          <p:cNvPr id="4" name="Slide Number Placeholder 3">
            <a:extLst>
              <a:ext uri="{FF2B5EF4-FFF2-40B4-BE49-F238E27FC236}">
                <a16:creationId xmlns:a16="http://schemas.microsoft.com/office/drawing/2014/main" id="{F7C259E3-8692-4979-8FF6-FDEC5E345FFC}"/>
              </a:ext>
            </a:extLst>
          </p:cNvPr>
          <p:cNvSpPr>
            <a:spLocks noGrp="1"/>
          </p:cNvSpPr>
          <p:nvPr>
            <p:ph type="sldNum" sz="quarter" idx="12"/>
          </p:nvPr>
        </p:nvSpPr>
        <p:spPr/>
        <p:txBody>
          <a:bodyPr/>
          <a:lstStyle/>
          <a:p>
            <a:fld id="{60559D74-D9D4-FB4E-BEBA-7BAAEB9A4101}" type="slidenum">
              <a:rPr lang="en-US" smtClean="0"/>
              <a:t>16</a:t>
            </a:fld>
            <a:endParaRPr lang="en-US"/>
          </a:p>
        </p:txBody>
      </p:sp>
    </p:spTree>
    <p:extLst>
      <p:ext uri="{BB962C8B-B14F-4D97-AF65-F5344CB8AC3E}">
        <p14:creationId xmlns:p14="http://schemas.microsoft.com/office/powerpoint/2010/main" val="263140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EF7A-BBBF-40ED-8049-0B1EFA21933B}"/>
              </a:ext>
            </a:extLst>
          </p:cNvPr>
          <p:cNvSpPr>
            <a:spLocks noGrp="1"/>
          </p:cNvSpPr>
          <p:nvPr>
            <p:ph type="title"/>
          </p:nvPr>
        </p:nvSpPr>
        <p:spPr/>
        <p:txBody>
          <a:bodyPr/>
          <a:lstStyle/>
          <a:p>
            <a:r>
              <a:rPr lang="en-US" dirty="0"/>
              <a:t>Permitted Travel Days</a:t>
            </a:r>
          </a:p>
        </p:txBody>
      </p:sp>
      <p:sp>
        <p:nvSpPr>
          <p:cNvPr id="3" name="Content Placeholder 2">
            <a:extLst>
              <a:ext uri="{FF2B5EF4-FFF2-40B4-BE49-F238E27FC236}">
                <a16:creationId xmlns:a16="http://schemas.microsoft.com/office/drawing/2014/main" id="{82FA36B2-797A-434E-ABC4-26F6FE036C51}"/>
              </a:ext>
            </a:extLst>
          </p:cNvPr>
          <p:cNvSpPr>
            <a:spLocks noGrp="1"/>
          </p:cNvSpPr>
          <p:nvPr>
            <p:ph idx="1"/>
          </p:nvPr>
        </p:nvSpPr>
        <p:spPr>
          <a:xfrm>
            <a:off x="227939" y="1100103"/>
            <a:ext cx="8710509" cy="5208942"/>
          </a:xfrm>
        </p:spPr>
        <p:txBody>
          <a:bodyPr>
            <a:normAutofit fontScale="85000" lnSpcReduction="20000"/>
          </a:bodyPr>
          <a:lstStyle/>
          <a:p>
            <a:r>
              <a:rPr lang="en-US" dirty="0"/>
              <a:t>If you travel on days other than the permitted travel days (added on a few days of vacation, etc.) you must explicitly attest that the non-standard travel dates did not increase the cost of the business trip.  It is preferable that you upload contemporaneous documentation that the non-standard travel dates did not increase the cost of the business trip. </a:t>
            </a:r>
          </a:p>
          <a:p>
            <a:pPr marL="0" indent="0">
              <a:buNone/>
            </a:pPr>
            <a:endParaRPr lang="en-US" sz="600" dirty="0"/>
          </a:p>
          <a:p>
            <a:pPr marL="0" indent="0">
              <a:buNone/>
            </a:pPr>
            <a:r>
              <a:rPr lang="en-US" dirty="0"/>
              <a:t>	Example: a pdf of an </a:t>
            </a:r>
            <a:r>
              <a:rPr lang="en-US" dirty="0" err="1"/>
              <a:t>unbooked</a:t>
            </a:r>
            <a:r>
              <a:rPr lang="en-US" dirty="0"/>
              <a:t> itinerary showing the 	cost if you had traveled on the standard dates, in 	addition to the booked itinerary on standard dates 	with cost indicated.</a:t>
            </a:r>
          </a:p>
          <a:p>
            <a:pPr marL="0" indent="0">
              <a:buNone/>
            </a:pPr>
            <a:r>
              <a:rPr lang="en-US" i="1" dirty="0"/>
              <a:t>	Please note this documentation should be 	contemporaneous to the time you booked your 	flights, not to the time when you submit the report.</a:t>
            </a:r>
          </a:p>
          <a:p>
            <a:endParaRPr lang="en-US" dirty="0"/>
          </a:p>
          <a:p>
            <a:endParaRPr lang="en-US" dirty="0"/>
          </a:p>
        </p:txBody>
      </p:sp>
      <p:sp>
        <p:nvSpPr>
          <p:cNvPr id="4" name="Slide Number Placeholder 3">
            <a:extLst>
              <a:ext uri="{FF2B5EF4-FFF2-40B4-BE49-F238E27FC236}">
                <a16:creationId xmlns:a16="http://schemas.microsoft.com/office/drawing/2014/main" id="{1AF0C998-ABAD-4775-B80F-ABF0EE13F897}"/>
              </a:ext>
            </a:extLst>
          </p:cNvPr>
          <p:cNvSpPr>
            <a:spLocks noGrp="1"/>
          </p:cNvSpPr>
          <p:nvPr>
            <p:ph type="sldNum" sz="quarter" idx="12"/>
          </p:nvPr>
        </p:nvSpPr>
        <p:spPr/>
        <p:txBody>
          <a:bodyPr/>
          <a:lstStyle/>
          <a:p>
            <a:fld id="{60559D74-D9D4-FB4E-BEBA-7BAAEB9A4101}" type="slidenum">
              <a:rPr lang="en-US" smtClean="0"/>
              <a:t>17</a:t>
            </a:fld>
            <a:endParaRPr lang="en-US"/>
          </a:p>
        </p:txBody>
      </p:sp>
    </p:spTree>
    <p:extLst>
      <p:ext uri="{BB962C8B-B14F-4D97-AF65-F5344CB8AC3E}">
        <p14:creationId xmlns:p14="http://schemas.microsoft.com/office/powerpoint/2010/main" val="361345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E02D-B1E5-403B-82D9-62297A2AE27D}"/>
              </a:ext>
            </a:extLst>
          </p:cNvPr>
          <p:cNvSpPr>
            <a:spLocks noGrp="1"/>
          </p:cNvSpPr>
          <p:nvPr>
            <p:ph type="title"/>
          </p:nvPr>
        </p:nvSpPr>
        <p:spPr/>
        <p:txBody>
          <a:bodyPr/>
          <a:lstStyle/>
          <a:p>
            <a:r>
              <a:rPr lang="en-US" dirty="0"/>
              <a:t>Allowable Amounts</a:t>
            </a:r>
          </a:p>
        </p:txBody>
      </p:sp>
      <p:sp>
        <p:nvSpPr>
          <p:cNvPr id="3" name="Content Placeholder 2">
            <a:extLst>
              <a:ext uri="{FF2B5EF4-FFF2-40B4-BE49-F238E27FC236}">
                <a16:creationId xmlns:a16="http://schemas.microsoft.com/office/drawing/2014/main" id="{53CDD04C-9E56-46FB-AB1B-33F9380EDC64}"/>
              </a:ext>
            </a:extLst>
          </p:cNvPr>
          <p:cNvSpPr>
            <a:spLocks noGrp="1"/>
          </p:cNvSpPr>
          <p:nvPr>
            <p:ph idx="1"/>
          </p:nvPr>
        </p:nvSpPr>
        <p:spPr/>
        <p:txBody>
          <a:bodyPr>
            <a:normAutofit/>
          </a:bodyPr>
          <a:lstStyle/>
          <a:p>
            <a:pPr marL="0" indent="0">
              <a:buNone/>
            </a:pPr>
            <a:r>
              <a:rPr lang="en-US" sz="2400" dirty="0">
                <a:solidFill>
                  <a:srgbClr val="C00000"/>
                </a:solidFill>
              </a:rPr>
              <a:t>Expenses for airfare, lodging, meals, and rental vehicles must fall within the limits specified for these items.</a:t>
            </a:r>
          </a:p>
        </p:txBody>
      </p:sp>
      <p:sp>
        <p:nvSpPr>
          <p:cNvPr id="4" name="Slide Number Placeholder 3">
            <a:extLst>
              <a:ext uri="{FF2B5EF4-FFF2-40B4-BE49-F238E27FC236}">
                <a16:creationId xmlns:a16="http://schemas.microsoft.com/office/drawing/2014/main" id="{49EA48A2-2C60-42E0-895E-9C38751FD7F9}"/>
              </a:ext>
            </a:extLst>
          </p:cNvPr>
          <p:cNvSpPr>
            <a:spLocks noGrp="1"/>
          </p:cNvSpPr>
          <p:nvPr>
            <p:ph type="sldNum" sz="quarter" idx="12"/>
          </p:nvPr>
        </p:nvSpPr>
        <p:spPr/>
        <p:txBody>
          <a:bodyPr/>
          <a:lstStyle/>
          <a:p>
            <a:fld id="{60559D74-D9D4-FB4E-BEBA-7BAAEB9A4101}" type="slidenum">
              <a:rPr lang="en-US" smtClean="0"/>
              <a:t>18</a:t>
            </a:fld>
            <a:endParaRPr lang="en-US"/>
          </a:p>
        </p:txBody>
      </p:sp>
      <p:pic>
        <p:nvPicPr>
          <p:cNvPr id="5" name="Content Placeholder 4">
            <a:extLst>
              <a:ext uri="{FF2B5EF4-FFF2-40B4-BE49-F238E27FC236}">
                <a16:creationId xmlns:a16="http://schemas.microsoft.com/office/drawing/2014/main" id="{764DA50F-AB10-4B28-B48B-0A4537674BFB}"/>
              </a:ext>
            </a:extLst>
          </p:cNvPr>
          <p:cNvPicPr>
            <a:picLocks noChangeAspect="1"/>
          </p:cNvPicPr>
          <p:nvPr/>
        </p:nvPicPr>
        <p:blipFill>
          <a:blip r:embed="rId3"/>
          <a:stretch>
            <a:fillRect/>
          </a:stretch>
        </p:blipFill>
        <p:spPr>
          <a:xfrm>
            <a:off x="1278731" y="1739686"/>
            <a:ext cx="6610350" cy="4848225"/>
          </a:xfrm>
          <a:prstGeom prst="rect">
            <a:avLst/>
          </a:prstGeom>
        </p:spPr>
      </p:pic>
    </p:spTree>
    <p:extLst>
      <p:ext uri="{BB962C8B-B14F-4D97-AF65-F5344CB8AC3E}">
        <p14:creationId xmlns:p14="http://schemas.microsoft.com/office/powerpoint/2010/main" val="4564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98F3-BEE2-4FB7-BE40-833AA2B1CD97}"/>
              </a:ext>
            </a:extLst>
          </p:cNvPr>
          <p:cNvSpPr>
            <a:spLocks noGrp="1"/>
          </p:cNvSpPr>
          <p:nvPr>
            <p:ph type="title"/>
          </p:nvPr>
        </p:nvSpPr>
        <p:spPr/>
        <p:txBody>
          <a:bodyPr/>
          <a:lstStyle/>
          <a:p>
            <a:r>
              <a:rPr lang="en-US" sz="3200" dirty="0"/>
              <a:t>Welcome back from SNMMI Annual Meeting</a:t>
            </a:r>
          </a:p>
        </p:txBody>
      </p:sp>
      <p:sp>
        <p:nvSpPr>
          <p:cNvPr id="4" name="Slide Number Placeholder 3">
            <a:extLst>
              <a:ext uri="{FF2B5EF4-FFF2-40B4-BE49-F238E27FC236}">
                <a16:creationId xmlns:a16="http://schemas.microsoft.com/office/drawing/2014/main" id="{B871B243-E7FD-4664-877B-350CEDDF5352}"/>
              </a:ext>
            </a:extLst>
          </p:cNvPr>
          <p:cNvSpPr>
            <a:spLocks noGrp="1"/>
          </p:cNvSpPr>
          <p:nvPr>
            <p:ph type="sldNum" sz="quarter" idx="12"/>
          </p:nvPr>
        </p:nvSpPr>
        <p:spPr/>
        <p:txBody>
          <a:bodyPr/>
          <a:lstStyle/>
          <a:p>
            <a:fld id="{60559D74-D9D4-FB4E-BEBA-7BAAEB9A4101}" type="slidenum">
              <a:rPr lang="en-US" smtClean="0"/>
              <a:t>1</a:t>
            </a:fld>
            <a:endParaRPr lang="en-US"/>
          </a:p>
        </p:txBody>
      </p:sp>
      <p:pic>
        <p:nvPicPr>
          <p:cNvPr id="5" name="Picture 4" descr="A group of people sitting at a table&#10;&#10;Description generated with very high confidence">
            <a:extLst>
              <a:ext uri="{FF2B5EF4-FFF2-40B4-BE49-F238E27FC236}">
                <a16:creationId xmlns:a16="http://schemas.microsoft.com/office/drawing/2014/main" id="{00164E7C-BBC8-459B-98A5-6983FB20CD80}"/>
              </a:ext>
            </a:extLst>
          </p:cNvPr>
          <p:cNvPicPr>
            <a:picLocks noChangeAspect="1"/>
          </p:cNvPicPr>
          <p:nvPr/>
        </p:nvPicPr>
        <p:blipFill>
          <a:blip r:embed="rId2"/>
          <a:stretch>
            <a:fillRect/>
          </a:stretch>
        </p:blipFill>
        <p:spPr>
          <a:xfrm>
            <a:off x="898868" y="1137760"/>
            <a:ext cx="3511296" cy="2633471"/>
          </a:xfrm>
          <a:prstGeom prst="rect">
            <a:avLst/>
          </a:prstGeom>
        </p:spPr>
      </p:pic>
      <p:pic>
        <p:nvPicPr>
          <p:cNvPr id="7" name="Picture 6" descr="A group of people sitting at a table&#10;&#10;Description generated with very high confidence">
            <a:extLst>
              <a:ext uri="{FF2B5EF4-FFF2-40B4-BE49-F238E27FC236}">
                <a16:creationId xmlns:a16="http://schemas.microsoft.com/office/drawing/2014/main" id="{5D8906C6-A8AB-4228-92B0-F7698BC0F181}"/>
              </a:ext>
            </a:extLst>
          </p:cNvPr>
          <p:cNvPicPr>
            <a:picLocks noChangeAspect="1"/>
          </p:cNvPicPr>
          <p:nvPr/>
        </p:nvPicPr>
        <p:blipFill>
          <a:blip r:embed="rId3"/>
          <a:stretch>
            <a:fillRect/>
          </a:stretch>
        </p:blipFill>
        <p:spPr>
          <a:xfrm>
            <a:off x="4818743" y="1123246"/>
            <a:ext cx="3511296" cy="2633472"/>
          </a:xfrm>
          <a:prstGeom prst="rect">
            <a:avLst/>
          </a:prstGeom>
        </p:spPr>
      </p:pic>
      <p:pic>
        <p:nvPicPr>
          <p:cNvPr id="9" name="Picture 8" descr="A group of people sitting at a table in a restaurant&#10;&#10;Description generated with very high confidence">
            <a:extLst>
              <a:ext uri="{FF2B5EF4-FFF2-40B4-BE49-F238E27FC236}">
                <a16:creationId xmlns:a16="http://schemas.microsoft.com/office/drawing/2014/main" id="{B3B15F1E-A37A-493D-B9CB-7651A20850F5}"/>
              </a:ext>
            </a:extLst>
          </p:cNvPr>
          <p:cNvPicPr>
            <a:picLocks noChangeAspect="1"/>
          </p:cNvPicPr>
          <p:nvPr/>
        </p:nvPicPr>
        <p:blipFill>
          <a:blip r:embed="rId4"/>
          <a:stretch>
            <a:fillRect/>
          </a:stretch>
        </p:blipFill>
        <p:spPr>
          <a:xfrm>
            <a:off x="879516" y="3982561"/>
            <a:ext cx="3514606" cy="2635954"/>
          </a:xfrm>
          <a:prstGeom prst="rect">
            <a:avLst/>
          </a:prstGeom>
        </p:spPr>
      </p:pic>
      <p:pic>
        <p:nvPicPr>
          <p:cNvPr id="11" name="Picture 10" descr="A person wearing a suit and tie standing in a room&#10;&#10;Description generated with very high confidence">
            <a:extLst>
              <a:ext uri="{FF2B5EF4-FFF2-40B4-BE49-F238E27FC236}">
                <a16:creationId xmlns:a16="http://schemas.microsoft.com/office/drawing/2014/main" id="{A1C71770-09AF-4794-B34C-F96AD08C59AA}"/>
              </a:ext>
            </a:extLst>
          </p:cNvPr>
          <p:cNvPicPr>
            <a:picLocks noChangeAspect="1"/>
          </p:cNvPicPr>
          <p:nvPr/>
        </p:nvPicPr>
        <p:blipFill>
          <a:blip r:embed="rId5"/>
          <a:stretch>
            <a:fillRect/>
          </a:stretch>
        </p:blipFill>
        <p:spPr>
          <a:xfrm>
            <a:off x="4818743" y="4042228"/>
            <a:ext cx="3511296" cy="2633473"/>
          </a:xfrm>
          <a:prstGeom prst="rect">
            <a:avLst/>
          </a:prstGeom>
        </p:spPr>
      </p:pic>
    </p:spTree>
    <p:extLst>
      <p:ext uri="{BB962C8B-B14F-4D97-AF65-F5344CB8AC3E}">
        <p14:creationId xmlns:p14="http://schemas.microsoft.com/office/powerpoint/2010/main" val="1581724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E02D-B1E5-403B-82D9-62297A2AE27D}"/>
              </a:ext>
            </a:extLst>
          </p:cNvPr>
          <p:cNvSpPr>
            <a:spLocks noGrp="1"/>
          </p:cNvSpPr>
          <p:nvPr>
            <p:ph type="title"/>
          </p:nvPr>
        </p:nvSpPr>
        <p:spPr/>
        <p:txBody>
          <a:bodyPr/>
          <a:lstStyle/>
          <a:p>
            <a:r>
              <a:rPr lang="en-US" dirty="0"/>
              <a:t>Allowable Amounts</a:t>
            </a:r>
          </a:p>
        </p:txBody>
      </p:sp>
      <p:sp>
        <p:nvSpPr>
          <p:cNvPr id="3" name="Content Placeholder 2">
            <a:extLst>
              <a:ext uri="{FF2B5EF4-FFF2-40B4-BE49-F238E27FC236}">
                <a16:creationId xmlns:a16="http://schemas.microsoft.com/office/drawing/2014/main" id="{53CDD04C-9E56-46FB-AB1B-33F9380EDC64}"/>
              </a:ext>
            </a:extLst>
          </p:cNvPr>
          <p:cNvSpPr>
            <a:spLocks noGrp="1"/>
          </p:cNvSpPr>
          <p:nvPr>
            <p:ph idx="1"/>
          </p:nvPr>
        </p:nvSpPr>
        <p:spPr>
          <a:xfrm>
            <a:off x="216745" y="1039143"/>
            <a:ext cx="8710509" cy="5056857"/>
          </a:xfrm>
        </p:spPr>
        <p:txBody>
          <a:bodyPr>
            <a:normAutofit lnSpcReduction="10000"/>
          </a:bodyPr>
          <a:lstStyle/>
          <a:p>
            <a:pPr marL="0" indent="0">
              <a:buNone/>
            </a:pPr>
            <a:r>
              <a:rPr lang="en-US" sz="3000" dirty="0"/>
              <a:t>Expenses for airfare, lodging, meals, and rental vehicles exceeding the limits will not be reimbursed unless you have requested and received prior approval from Joe Carone, the MGH Controller. A pdf of Joe’s approval email or the signed directly sponsored event form must be included with the expenses.</a:t>
            </a:r>
          </a:p>
          <a:p>
            <a:r>
              <a:rPr lang="en-US" sz="3000" dirty="0"/>
              <a:t>Alcohol cannot be charged to a federal grant fund.</a:t>
            </a:r>
          </a:p>
          <a:p>
            <a:r>
              <a:rPr lang="en-US" sz="3000" dirty="0"/>
              <a:t>Alcohol without a meal will not be reimbursed regardless of funding source.</a:t>
            </a:r>
          </a:p>
        </p:txBody>
      </p:sp>
      <p:sp>
        <p:nvSpPr>
          <p:cNvPr id="4" name="Slide Number Placeholder 3">
            <a:extLst>
              <a:ext uri="{FF2B5EF4-FFF2-40B4-BE49-F238E27FC236}">
                <a16:creationId xmlns:a16="http://schemas.microsoft.com/office/drawing/2014/main" id="{49EA48A2-2C60-42E0-895E-9C38751FD7F9}"/>
              </a:ext>
            </a:extLst>
          </p:cNvPr>
          <p:cNvSpPr>
            <a:spLocks noGrp="1"/>
          </p:cNvSpPr>
          <p:nvPr>
            <p:ph type="sldNum" sz="quarter" idx="12"/>
          </p:nvPr>
        </p:nvSpPr>
        <p:spPr/>
        <p:txBody>
          <a:bodyPr/>
          <a:lstStyle/>
          <a:p>
            <a:fld id="{60559D74-D9D4-FB4E-BEBA-7BAAEB9A4101}" type="slidenum">
              <a:rPr lang="en-US" smtClean="0"/>
              <a:t>19</a:t>
            </a:fld>
            <a:endParaRPr lang="en-US"/>
          </a:p>
        </p:txBody>
      </p:sp>
    </p:spTree>
    <p:extLst>
      <p:ext uri="{BB962C8B-B14F-4D97-AF65-F5344CB8AC3E}">
        <p14:creationId xmlns:p14="http://schemas.microsoft.com/office/powerpoint/2010/main" val="283762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0C69-15A0-4A44-A4E5-FDCE58B89D1D}"/>
              </a:ext>
            </a:extLst>
          </p:cNvPr>
          <p:cNvSpPr>
            <a:spLocks noGrp="1"/>
          </p:cNvSpPr>
          <p:nvPr>
            <p:ph type="title"/>
          </p:nvPr>
        </p:nvSpPr>
        <p:spPr/>
        <p:txBody>
          <a:bodyPr/>
          <a:lstStyle/>
          <a:p>
            <a:r>
              <a:rPr lang="en-US" dirty="0"/>
              <a:t>Rental cars</a:t>
            </a:r>
          </a:p>
        </p:txBody>
      </p:sp>
      <p:sp>
        <p:nvSpPr>
          <p:cNvPr id="3" name="Content Placeholder 2">
            <a:extLst>
              <a:ext uri="{FF2B5EF4-FFF2-40B4-BE49-F238E27FC236}">
                <a16:creationId xmlns:a16="http://schemas.microsoft.com/office/drawing/2014/main" id="{A663498E-B894-4AB6-AAB1-002CF92290AD}"/>
              </a:ext>
            </a:extLst>
          </p:cNvPr>
          <p:cNvSpPr>
            <a:spLocks noGrp="1"/>
          </p:cNvSpPr>
          <p:nvPr>
            <p:ph idx="1"/>
          </p:nvPr>
        </p:nvSpPr>
        <p:spPr/>
        <p:txBody>
          <a:bodyPr>
            <a:normAutofit fontScale="77500" lnSpcReduction="20000"/>
          </a:bodyPr>
          <a:lstStyle/>
          <a:p>
            <a:pPr>
              <a:buClr>
                <a:schemeClr val="accent2"/>
              </a:buClr>
            </a:pPr>
            <a:r>
              <a:rPr lang="en-US" dirty="0"/>
              <a:t>Expenses for ground transportation to attend conferences or events are allowable but are limited to the "most economical means“ of transportation that provides a reasonable level of comfort and convenience.</a:t>
            </a:r>
          </a:p>
          <a:p>
            <a:pPr lvl="1">
              <a:buClr>
                <a:schemeClr val="accent2"/>
              </a:buClr>
              <a:buNone/>
            </a:pPr>
            <a:r>
              <a:rPr lang="en-US" dirty="0">
                <a:solidFill>
                  <a:schemeClr val="tx1"/>
                </a:solidFill>
              </a:rPr>
              <a:t> “Most economical means” using public transportation, airport shuttle services, a personal auto with mileage and parking reimbursement, rental vehicle, local taxi service, or Uber/Lyft.  Use of Partners shuttles is expected when possible.</a:t>
            </a:r>
          </a:p>
          <a:p>
            <a:pPr>
              <a:buClr>
                <a:schemeClr val="accent2"/>
              </a:buClr>
            </a:pPr>
            <a:r>
              <a:rPr lang="en-US" u="sng" dirty="0"/>
              <a:t>Not Reimbursable:</a:t>
            </a:r>
          </a:p>
          <a:p>
            <a:pPr lvl="1">
              <a:buClr>
                <a:schemeClr val="accent2"/>
              </a:buClr>
            </a:pPr>
            <a:r>
              <a:rPr lang="en-US" dirty="0">
                <a:solidFill>
                  <a:schemeClr val="tx1"/>
                </a:solidFill>
              </a:rPr>
              <a:t>Private coach or limousine services</a:t>
            </a:r>
          </a:p>
          <a:p>
            <a:pPr lvl="1">
              <a:buClr>
                <a:schemeClr val="accent2"/>
              </a:buClr>
            </a:pPr>
            <a:r>
              <a:rPr lang="en-US" dirty="0">
                <a:solidFill>
                  <a:schemeClr val="tx1"/>
                </a:solidFill>
              </a:rPr>
              <a:t>Normal commuting expenses                                                                between home and place of work</a:t>
            </a:r>
          </a:p>
          <a:p>
            <a:pPr lvl="1">
              <a:buClr>
                <a:schemeClr val="accent2"/>
              </a:buClr>
            </a:pPr>
            <a:r>
              <a:rPr lang="en-US" dirty="0">
                <a:solidFill>
                  <a:schemeClr val="tx1"/>
                </a:solidFill>
              </a:rPr>
              <a:t>Cost of repairs, fines for violations,                                                      parking tickets, or towing charges</a:t>
            </a:r>
          </a:p>
          <a:p>
            <a:pPr lvl="1">
              <a:buClr>
                <a:schemeClr val="accent2"/>
              </a:buClr>
              <a:buNone/>
            </a:pP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EFDE0B50-199E-4D09-B2F5-B3A302E620E8}"/>
              </a:ext>
            </a:extLst>
          </p:cNvPr>
          <p:cNvSpPr>
            <a:spLocks noGrp="1"/>
          </p:cNvSpPr>
          <p:nvPr>
            <p:ph type="sldNum" sz="quarter" idx="12"/>
          </p:nvPr>
        </p:nvSpPr>
        <p:spPr/>
        <p:txBody>
          <a:bodyPr/>
          <a:lstStyle/>
          <a:p>
            <a:fld id="{60559D74-D9D4-FB4E-BEBA-7BAAEB9A4101}" type="slidenum">
              <a:rPr lang="en-US" smtClean="0"/>
              <a:t>20</a:t>
            </a:fld>
            <a:endParaRPr lang="en-US"/>
          </a:p>
        </p:txBody>
      </p:sp>
    </p:spTree>
    <p:extLst>
      <p:ext uri="{BB962C8B-B14F-4D97-AF65-F5344CB8AC3E}">
        <p14:creationId xmlns:p14="http://schemas.microsoft.com/office/powerpoint/2010/main" val="1815141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0C69-15A0-4A44-A4E5-FDCE58B89D1D}"/>
              </a:ext>
            </a:extLst>
          </p:cNvPr>
          <p:cNvSpPr>
            <a:spLocks noGrp="1"/>
          </p:cNvSpPr>
          <p:nvPr>
            <p:ph type="title"/>
          </p:nvPr>
        </p:nvSpPr>
        <p:spPr/>
        <p:txBody>
          <a:bodyPr/>
          <a:lstStyle/>
          <a:p>
            <a:r>
              <a:rPr lang="en-US" dirty="0"/>
              <a:t>Allowable vehicle rental costs</a:t>
            </a:r>
          </a:p>
        </p:txBody>
      </p:sp>
      <p:sp>
        <p:nvSpPr>
          <p:cNvPr id="3" name="Content Placeholder 2">
            <a:extLst>
              <a:ext uri="{FF2B5EF4-FFF2-40B4-BE49-F238E27FC236}">
                <a16:creationId xmlns:a16="http://schemas.microsoft.com/office/drawing/2014/main" id="{A663498E-B894-4AB6-AAB1-002CF92290AD}"/>
              </a:ext>
            </a:extLst>
          </p:cNvPr>
          <p:cNvSpPr>
            <a:spLocks noGrp="1"/>
          </p:cNvSpPr>
          <p:nvPr>
            <p:ph idx="1"/>
          </p:nvPr>
        </p:nvSpPr>
        <p:spPr>
          <a:xfrm>
            <a:off x="309753" y="1054383"/>
            <a:ext cx="8710509" cy="5208942"/>
          </a:xfrm>
        </p:spPr>
        <p:txBody>
          <a:bodyPr>
            <a:normAutofit fontScale="85000" lnSpcReduction="20000"/>
          </a:bodyPr>
          <a:lstStyle/>
          <a:p>
            <a:r>
              <a:rPr lang="en-US" sz="3000" dirty="0"/>
              <a:t>Daily rental fee for up to a full-size vehicle</a:t>
            </a:r>
          </a:p>
          <a:p>
            <a:r>
              <a:rPr lang="en-US" sz="3000" dirty="0"/>
              <a:t>Fuel charges</a:t>
            </a:r>
          </a:p>
          <a:p>
            <a:r>
              <a:rPr lang="en-US" sz="3000" dirty="0"/>
              <a:t>Tolls</a:t>
            </a:r>
          </a:p>
          <a:p>
            <a:r>
              <a:rPr lang="en-US" sz="3000" dirty="0"/>
              <a:t>insurance purchased in conjunction with the rental vehicle</a:t>
            </a:r>
          </a:p>
          <a:p>
            <a:endParaRPr lang="en-US" sz="1000" dirty="0"/>
          </a:p>
          <a:p>
            <a:r>
              <a:rPr lang="en-US" sz="2800" dirty="0"/>
              <a:t>Please note that if you use your personal vehicle for business purposes, you CANNOT be reimbursed for the above expenses. Instead, per IRS guidelines, you will be reimbursed at the published IRS rate per mile traveled.  You should include a pdf of Google maps or other sufficient documentation of the mileage for your business trip.</a:t>
            </a:r>
          </a:p>
          <a:p>
            <a:r>
              <a:rPr lang="en-US" sz="2800" dirty="0"/>
              <a:t>You can be reimbursed for parking charges during a business trip regardless of whether you used a rental car or personal vehicle.</a:t>
            </a:r>
          </a:p>
        </p:txBody>
      </p:sp>
      <p:sp>
        <p:nvSpPr>
          <p:cNvPr id="4" name="Slide Number Placeholder 3">
            <a:extLst>
              <a:ext uri="{FF2B5EF4-FFF2-40B4-BE49-F238E27FC236}">
                <a16:creationId xmlns:a16="http://schemas.microsoft.com/office/drawing/2014/main" id="{EFDE0B50-199E-4D09-B2F5-B3A302E620E8}"/>
              </a:ext>
            </a:extLst>
          </p:cNvPr>
          <p:cNvSpPr>
            <a:spLocks noGrp="1"/>
          </p:cNvSpPr>
          <p:nvPr>
            <p:ph type="sldNum" sz="quarter" idx="12"/>
          </p:nvPr>
        </p:nvSpPr>
        <p:spPr/>
        <p:txBody>
          <a:bodyPr/>
          <a:lstStyle/>
          <a:p>
            <a:fld id="{60559D74-D9D4-FB4E-BEBA-7BAAEB9A4101}" type="slidenum">
              <a:rPr lang="en-US" smtClean="0"/>
              <a:t>21</a:t>
            </a:fld>
            <a:endParaRPr lang="en-US"/>
          </a:p>
        </p:txBody>
      </p:sp>
    </p:spTree>
    <p:extLst>
      <p:ext uri="{BB962C8B-B14F-4D97-AF65-F5344CB8AC3E}">
        <p14:creationId xmlns:p14="http://schemas.microsoft.com/office/powerpoint/2010/main" val="2747375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E542-0571-459F-9A77-1F413876CA62}"/>
              </a:ext>
            </a:extLst>
          </p:cNvPr>
          <p:cNvSpPr>
            <a:spLocks noGrp="1"/>
          </p:cNvSpPr>
          <p:nvPr>
            <p:ph type="title"/>
          </p:nvPr>
        </p:nvSpPr>
        <p:spPr/>
        <p:txBody>
          <a:bodyPr/>
          <a:lstStyle/>
          <a:p>
            <a:r>
              <a:rPr lang="en-US" dirty="0"/>
              <a:t>I paid for a group lunch.</a:t>
            </a:r>
          </a:p>
        </p:txBody>
      </p:sp>
      <p:sp>
        <p:nvSpPr>
          <p:cNvPr id="3" name="Content Placeholder 2">
            <a:extLst>
              <a:ext uri="{FF2B5EF4-FFF2-40B4-BE49-F238E27FC236}">
                <a16:creationId xmlns:a16="http://schemas.microsoft.com/office/drawing/2014/main" id="{DA2ABA28-D093-48E2-A54A-E4981CB3E08D}"/>
              </a:ext>
            </a:extLst>
          </p:cNvPr>
          <p:cNvSpPr>
            <a:spLocks noGrp="1"/>
          </p:cNvSpPr>
          <p:nvPr>
            <p:ph idx="1"/>
          </p:nvPr>
        </p:nvSpPr>
        <p:spPr>
          <a:xfrm>
            <a:off x="227939" y="1206783"/>
            <a:ext cx="8710509" cy="5056857"/>
          </a:xfrm>
        </p:spPr>
        <p:txBody>
          <a:bodyPr>
            <a:normAutofit fontScale="85000" lnSpcReduction="20000"/>
          </a:bodyPr>
          <a:lstStyle/>
          <a:p>
            <a:r>
              <a:rPr lang="en-US" b="1" dirty="0">
                <a:solidFill>
                  <a:srgbClr val="FF0000"/>
                </a:solidFill>
              </a:rPr>
              <a:t>Q:</a:t>
            </a:r>
            <a:r>
              <a:rPr lang="en-US" dirty="0"/>
              <a:t>	If you paid for the full cost of your lunch and that of two of your postdocs who are also MGH employees or non-employees who are attending the same conference, can you get reimbursed?</a:t>
            </a:r>
          </a:p>
          <a:p>
            <a:endParaRPr lang="en-US" dirty="0"/>
          </a:p>
          <a:p>
            <a:r>
              <a:rPr lang="en-US" b="1" dirty="0">
                <a:solidFill>
                  <a:srgbClr val="008000"/>
                </a:solidFill>
              </a:rPr>
              <a:t>A: </a:t>
            </a:r>
            <a:r>
              <a:rPr lang="en-US" dirty="0"/>
              <a:t>Yes, assuming that the allowable limits are met, an allowable business purpose for the meal is documented and any sponsor limits/regulations have been respected.</a:t>
            </a:r>
          </a:p>
          <a:p>
            <a:pPr marL="0" indent="0">
              <a:buNone/>
            </a:pPr>
            <a:endParaRPr lang="en-US" dirty="0"/>
          </a:p>
          <a:p>
            <a:pPr marL="0" indent="0">
              <a:buNone/>
            </a:pPr>
            <a:r>
              <a:rPr lang="en-US" i="1" dirty="0"/>
              <a:t>You must add the names &amp; affiliations of all attendees of a meal, not just mention them in the line item description for the meal.</a:t>
            </a:r>
          </a:p>
        </p:txBody>
      </p:sp>
      <p:sp>
        <p:nvSpPr>
          <p:cNvPr id="4" name="Slide Number Placeholder 3">
            <a:extLst>
              <a:ext uri="{FF2B5EF4-FFF2-40B4-BE49-F238E27FC236}">
                <a16:creationId xmlns:a16="http://schemas.microsoft.com/office/drawing/2014/main" id="{F7C259E3-8692-4979-8FF6-FDEC5E345FFC}"/>
              </a:ext>
            </a:extLst>
          </p:cNvPr>
          <p:cNvSpPr>
            <a:spLocks noGrp="1"/>
          </p:cNvSpPr>
          <p:nvPr>
            <p:ph type="sldNum" sz="quarter" idx="12"/>
          </p:nvPr>
        </p:nvSpPr>
        <p:spPr/>
        <p:txBody>
          <a:bodyPr/>
          <a:lstStyle/>
          <a:p>
            <a:fld id="{60559D74-D9D4-FB4E-BEBA-7BAAEB9A4101}" type="slidenum">
              <a:rPr lang="en-US" smtClean="0"/>
              <a:t>22</a:t>
            </a:fld>
            <a:endParaRPr lang="en-US"/>
          </a:p>
        </p:txBody>
      </p:sp>
    </p:spTree>
    <p:extLst>
      <p:ext uri="{BB962C8B-B14F-4D97-AF65-F5344CB8AC3E}">
        <p14:creationId xmlns:p14="http://schemas.microsoft.com/office/powerpoint/2010/main" val="133984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E542-0571-459F-9A77-1F413876CA62}"/>
              </a:ext>
            </a:extLst>
          </p:cNvPr>
          <p:cNvSpPr>
            <a:spLocks noGrp="1"/>
          </p:cNvSpPr>
          <p:nvPr>
            <p:ph type="title"/>
          </p:nvPr>
        </p:nvSpPr>
        <p:spPr/>
        <p:txBody>
          <a:bodyPr/>
          <a:lstStyle/>
          <a:p>
            <a:r>
              <a:rPr lang="en-US" dirty="0"/>
              <a:t>I paid for a group lunch, part 2.</a:t>
            </a:r>
          </a:p>
        </p:txBody>
      </p:sp>
      <p:sp>
        <p:nvSpPr>
          <p:cNvPr id="3" name="Content Placeholder 2">
            <a:extLst>
              <a:ext uri="{FF2B5EF4-FFF2-40B4-BE49-F238E27FC236}">
                <a16:creationId xmlns:a16="http://schemas.microsoft.com/office/drawing/2014/main" id="{DA2ABA28-D093-48E2-A54A-E4981CB3E08D}"/>
              </a:ext>
            </a:extLst>
          </p:cNvPr>
          <p:cNvSpPr>
            <a:spLocks noGrp="1"/>
          </p:cNvSpPr>
          <p:nvPr>
            <p:ph idx="1"/>
          </p:nvPr>
        </p:nvSpPr>
        <p:spPr>
          <a:xfrm>
            <a:off x="216745" y="1100103"/>
            <a:ext cx="8710509" cy="5056857"/>
          </a:xfrm>
        </p:spPr>
        <p:txBody>
          <a:bodyPr>
            <a:noAutofit/>
          </a:bodyPr>
          <a:lstStyle/>
          <a:p>
            <a:r>
              <a:rPr lang="en-US" sz="2200" b="1" dirty="0">
                <a:solidFill>
                  <a:srgbClr val="FF0000"/>
                </a:solidFill>
              </a:rPr>
              <a:t>Q:</a:t>
            </a:r>
            <a:r>
              <a:rPr lang="en-US" sz="2200" dirty="0"/>
              <a:t>	If you paid for the full cost of your lunch and that of a collaborator who attended the same conference, can you get reimbursed?</a:t>
            </a:r>
          </a:p>
          <a:p>
            <a:r>
              <a:rPr lang="en-US" sz="2200" b="1" dirty="0">
                <a:solidFill>
                  <a:srgbClr val="008000"/>
                </a:solidFill>
              </a:rPr>
              <a:t>A: </a:t>
            </a:r>
            <a:r>
              <a:rPr lang="en-US" sz="2200" dirty="0"/>
              <a:t>Yes, assuming that the allowable limits are met, an allowable business purpose for the meal is documented and any sponsor limits/regulations have been respected.</a:t>
            </a:r>
          </a:p>
          <a:p>
            <a:pPr marL="0" indent="0">
              <a:buNone/>
            </a:pPr>
            <a:r>
              <a:rPr lang="en-US" sz="2200" i="1" dirty="0"/>
              <a:t>However, you need to document in the expense report what you discussed and why the meal was necessary for the grant, not just that the person is a collaborator on the grant to which the meal is being charged.</a:t>
            </a:r>
          </a:p>
          <a:p>
            <a:pPr marL="0" indent="0">
              <a:buNone/>
            </a:pPr>
            <a:r>
              <a:rPr lang="en-US" sz="2200" dirty="0"/>
              <a:t>Ex: you’re meeting with a collaborator, Dr. X, in between/after conference sessions due to time constraints of conference to discuss current project on XX or knowledge sharing/relationship building for future potential projects, or possible recruitment, etc.</a:t>
            </a:r>
            <a:endParaRPr lang="en-US" sz="2200" i="1" dirty="0"/>
          </a:p>
        </p:txBody>
      </p:sp>
      <p:sp>
        <p:nvSpPr>
          <p:cNvPr id="4" name="Slide Number Placeholder 3">
            <a:extLst>
              <a:ext uri="{FF2B5EF4-FFF2-40B4-BE49-F238E27FC236}">
                <a16:creationId xmlns:a16="http://schemas.microsoft.com/office/drawing/2014/main" id="{F7C259E3-8692-4979-8FF6-FDEC5E345FFC}"/>
              </a:ext>
            </a:extLst>
          </p:cNvPr>
          <p:cNvSpPr>
            <a:spLocks noGrp="1"/>
          </p:cNvSpPr>
          <p:nvPr>
            <p:ph type="sldNum" sz="quarter" idx="12"/>
          </p:nvPr>
        </p:nvSpPr>
        <p:spPr/>
        <p:txBody>
          <a:bodyPr/>
          <a:lstStyle/>
          <a:p>
            <a:fld id="{60559D74-D9D4-FB4E-BEBA-7BAAEB9A4101}" type="slidenum">
              <a:rPr lang="en-US" smtClean="0"/>
              <a:t>23</a:t>
            </a:fld>
            <a:endParaRPr lang="en-US"/>
          </a:p>
        </p:txBody>
      </p:sp>
    </p:spTree>
    <p:extLst>
      <p:ext uri="{BB962C8B-B14F-4D97-AF65-F5344CB8AC3E}">
        <p14:creationId xmlns:p14="http://schemas.microsoft.com/office/powerpoint/2010/main" val="2629722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Receipts</a:t>
            </a:r>
          </a:p>
        </p:txBody>
      </p:sp>
      <p:sp>
        <p:nvSpPr>
          <p:cNvPr id="3" name="Content Placeholder 2"/>
          <p:cNvSpPr>
            <a:spLocks noGrp="1"/>
          </p:cNvSpPr>
          <p:nvPr>
            <p:ph idx="1"/>
          </p:nvPr>
        </p:nvSpPr>
        <p:spPr>
          <a:xfrm>
            <a:off x="227939" y="1123708"/>
            <a:ext cx="8710509" cy="5635977"/>
          </a:xfrm>
        </p:spPr>
        <p:txBody>
          <a:bodyPr>
            <a:normAutofit fontScale="55000" lnSpcReduction="20000"/>
          </a:bodyPr>
          <a:lstStyle/>
          <a:p>
            <a:pPr lvl="0"/>
            <a:r>
              <a:rPr lang="en-US" sz="3800" dirty="0"/>
              <a:t>For MGH/Partners business expense reimbursements, any submitted receipt must show:  </a:t>
            </a:r>
          </a:p>
          <a:p>
            <a:pPr lvl="1">
              <a:tabLst>
                <a:tab pos="514350" algn="l"/>
              </a:tabLst>
            </a:pPr>
            <a:r>
              <a:rPr lang="en-US" sz="3800" dirty="0">
                <a:solidFill>
                  <a:srgbClr val="C00000"/>
                </a:solidFill>
              </a:rPr>
              <a:t> </a:t>
            </a:r>
            <a:r>
              <a:rPr lang="en-US" sz="3800" b="1" dirty="0">
                <a:solidFill>
                  <a:srgbClr val="C00000"/>
                </a:solidFill>
              </a:rPr>
              <a:t>method of payment</a:t>
            </a:r>
            <a:r>
              <a:rPr lang="en-US" sz="3800" dirty="0">
                <a:solidFill>
                  <a:srgbClr val="C00000"/>
                </a:solidFill>
              </a:rPr>
              <a:t> </a:t>
            </a:r>
            <a:r>
              <a:rPr lang="en-US" sz="3800" dirty="0">
                <a:solidFill>
                  <a:schemeClr val="tx1"/>
                </a:solidFill>
              </a:rPr>
              <a:t>(some portion of your credit card account number or the check # or that cash was used)</a:t>
            </a:r>
          </a:p>
          <a:p>
            <a:pPr lvl="1">
              <a:tabLst>
                <a:tab pos="514350" algn="l"/>
              </a:tabLst>
            </a:pPr>
            <a:r>
              <a:rPr lang="en-US" sz="3800" dirty="0">
                <a:solidFill>
                  <a:schemeClr val="tx1"/>
                </a:solidFill>
              </a:rPr>
              <a:t> </a:t>
            </a:r>
            <a:r>
              <a:rPr lang="en-US" sz="3800" b="1" dirty="0">
                <a:solidFill>
                  <a:srgbClr val="C00000"/>
                </a:solidFill>
              </a:rPr>
              <a:t>proof of payment</a:t>
            </a:r>
            <a:r>
              <a:rPr lang="en-US" sz="3800" dirty="0">
                <a:solidFill>
                  <a:srgbClr val="C00000"/>
                </a:solidFill>
              </a:rPr>
              <a:t>- </a:t>
            </a:r>
            <a:r>
              <a:rPr lang="en-US" sz="3800" dirty="0">
                <a:solidFill>
                  <a:schemeClr val="tx1"/>
                </a:solidFill>
              </a:rPr>
              <a:t>it should say it was paid, not just be an invoice.</a:t>
            </a:r>
          </a:p>
          <a:p>
            <a:pPr marL="457200" lvl="1" indent="0">
              <a:buNone/>
              <a:tabLst>
                <a:tab pos="514350" algn="l"/>
              </a:tabLst>
            </a:pPr>
            <a:r>
              <a:rPr lang="en-US" sz="3400" dirty="0">
                <a:solidFill>
                  <a:schemeClr val="tx1"/>
                </a:solidFill>
              </a:rPr>
              <a:t>If payment was by credit card or check, the receipt should have your name on it as the person who paid. If your receipt doesn't show this, you can use the receipt and a copy of your credit card statement (with non-pertinent info like your balance and partial account number blacked out for privacy) that shows the vendor name to meet the "proof of payment" requirement.</a:t>
            </a:r>
          </a:p>
          <a:p>
            <a:pPr lvl="1">
              <a:tabLst>
                <a:tab pos="514350" algn="l"/>
              </a:tabLst>
            </a:pPr>
            <a:r>
              <a:rPr lang="en-US" sz="3800" b="1" dirty="0">
                <a:solidFill>
                  <a:srgbClr val="C00000"/>
                </a:solidFill>
              </a:rPr>
              <a:t>itemized list of what was purchased</a:t>
            </a:r>
            <a:r>
              <a:rPr lang="en-US" sz="3800" dirty="0"/>
              <a:t>. </a:t>
            </a:r>
            <a:r>
              <a:rPr lang="en-US" sz="3800" dirty="0">
                <a:solidFill>
                  <a:schemeClr val="tx1"/>
                </a:solidFill>
              </a:rPr>
              <a:t>The credit card top copy receipt that just lists the subtotal, tip and total is not sufficient, it must give an itemized description of what was purchased.</a:t>
            </a:r>
          </a:p>
          <a:p>
            <a:pPr lvl="1">
              <a:tabLst>
                <a:tab pos="514350" algn="l"/>
              </a:tabLst>
            </a:pPr>
            <a:r>
              <a:rPr lang="en-US" sz="3800" dirty="0">
                <a:solidFill>
                  <a:schemeClr val="tx1"/>
                </a:solidFill>
              </a:rPr>
              <a:t>If the receipt is in a </a:t>
            </a:r>
            <a:r>
              <a:rPr lang="en-US" sz="3800" b="1" dirty="0">
                <a:solidFill>
                  <a:srgbClr val="C00000"/>
                </a:solidFill>
              </a:rPr>
              <a:t>foreign currency </a:t>
            </a:r>
            <a:r>
              <a:rPr lang="en-US" sz="3800" dirty="0">
                <a:solidFill>
                  <a:schemeClr val="tx1"/>
                </a:solidFill>
              </a:rPr>
              <a:t>you must include a pdf of the </a:t>
            </a:r>
            <a:r>
              <a:rPr lang="en-US" sz="3800" b="1" dirty="0">
                <a:solidFill>
                  <a:srgbClr val="C00000"/>
                </a:solidFill>
              </a:rPr>
              <a:t>conversion </a:t>
            </a:r>
            <a:r>
              <a:rPr lang="en-US" sz="3800" dirty="0">
                <a:solidFill>
                  <a:schemeClr val="tx1"/>
                </a:solidFill>
              </a:rPr>
              <a:t>of each line item using a website such as xe.com or a copy of your credit card statement showing the exact USD amount you paid for the expense charged in a foreign currency.</a:t>
            </a:r>
          </a:p>
          <a:p>
            <a:endParaRPr lang="en-US" dirty="0"/>
          </a:p>
        </p:txBody>
      </p:sp>
      <p:sp>
        <p:nvSpPr>
          <p:cNvPr id="4" name="Slide Number Placeholder 3"/>
          <p:cNvSpPr>
            <a:spLocks noGrp="1"/>
          </p:cNvSpPr>
          <p:nvPr>
            <p:ph type="sldNum" sz="quarter" idx="12"/>
          </p:nvPr>
        </p:nvSpPr>
        <p:spPr/>
        <p:txBody>
          <a:bodyPr/>
          <a:lstStyle/>
          <a:p>
            <a:fld id="{60559D74-D9D4-FB4E-BEBA-7BAAEB9A4101}" type="slidenum">
              <a:rPr lang="en-US" smtClean="0"/>
              <a:t>24</a:t>
            </a:fld>
            <a:endParaRPr lang="en-US"/>
          </a:p>
        </p:txBody>
      </p:sp>
    </p:spTree>
    <p:extLst>
      <p:ext uri="{BB962C8B-B14F-4D97-AF65-F5344CB8AC3E}">
        <p14:creationId xmlns:p14="http://schemas.microsoft.com/office/powerpoint/2010/main" val="253555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3D44-D044-475C-8CF7-369A8242CD10}"/>
              </a:ext>
            </a:extLst>
          </p:cNvPr>
          <p:cNvSpPr>
            <a:spLocks noGrp="1"/>
          </p:cNvSpPr>
          <p:nvPr>
            <p:ph type="title"/>
          </p:nvPr>
        </p:nvSpPr>
        <p:spPr/>
        <p:txBody>
          <a:bodyPr/>
          <a:lstStyle/>
          <a:p>
            <a:r>
              <a:rPr lang="en-US" dirty="0"/>
              <a:t>Lost Receipts</a:t>
            </a:r>
          </a:p>
        </p:txBody>
      </p:sp>
      <p:sp>
        <p:nvSpPr>
          <p:cNvPr id="3" name="Content Placeholder 2">
            <a:extLst>
              <a:ext uri="{FF2B5EF4-FFF2-40B4-BE49-F238E27FC236}">
                <a16:creationId xmlns:a16="http://schemas.microsoft.com/office/drawing/2014/main" id="{CA13C139-8064-4F60-8902-3E1632DB64B7}"/>
              </a:ext>
            </a:extLst>
          </p:cNvPr>
          <p:cNvSpPr>
            <a:spLocks noGrp="1"/>
          </p:cNvSpPr>
          <p:nvPr>
            <p:ph idx="1"/>
          </p:nvPr>
        </p:nvSpPr>
        <p:spPr/>
        <p:txBody>
          <a:bodyPr>
            <a:normAutofit fontScale="85000" lnSpcReduction="20000"/>
          </a:bodyPr>
          <a:lstStyle/>
          <a:p>
            <a:pPr>
              <a:spcBef>
                <a:spcPts val="1200"/>
              </a:spcBef>
            </a:pPr>
            <a:r>
              <a:rPr lang="en-US" dirty="0"/>
              <a:t>Employees who lose required receipts should seek a duplicate receipt if possible. </a:t>
            </a:r>
          </a:p>
          <a:p>
            <a:pPr>
              <a:spcBef>
                <a:spcPts val="1200"/>
              </a:spcBef>
            </a:pPr>
            <a:r>
              <a:rPr lang="en-US" dirty="0"/>
              <a:t>If a duplicate is unobtainable, the employee must check the “Lost Receipt” box in the expense report and provide an explanation and must submit other records or evidence (such as paid bills, or whatever other document(s) best substantiates or reflects the details of the paid expense) to corroborate the information about the expense provided in the Employee Business Expense Report or other required documentation. </a:t>
            </a:r>
          </a:p>
          <a:p>
            <a:pPr>
              <a:spcBef>
                <a:spcPts val="1200"/>
              </a:spcBef>
            </a:pPr>
            <a:r>
              <a:rPr lang="en-US" dirty="0"/>
              <a:t>Expenses that are not supported by required receipts or other records or evidence acceptable to Partners will not be paid or reimbursed.</a:t>
            </a:r>
          </a:p>
        </p:txBody>
      </p:sp>
      <p:sp>
        <p:nvSpPr>
          <p:cNvPr id="4" name="Slide Number Placeholder 3">
            <a:extLst>
              <a:ext uri="{FF2B5EF4-FFF2-40B4-BE49-F238E27FC236}">
                <a16:creationId xmlns:a16="http://schemas.microsoft.com/office/drawing/2014/main" id="{B615A44B-87BD-44BE-A3F8-FB1E80FB121C}"/>
              </a:ext>
            </a:extLst>
          </p:cNvPr>
          <p:cNvSpPr>
            <a:spLocks noGrp="1"/>
          </p:cNvSpPr>
          <p:nvPr>
            <p:ph type="sldNum" sz="quarter" idx="12"/>
          </p:nvPr>
        </p:nvSpPr>
        <p:spPr/>
        <p:txBody>
          <a:bodyPr/>
          <a:lstStyle/>
          <a:p>
            <a:fld id="{60559D74-D9D4-FB4E-BEBA-7BAAEB9A4101}" type="slidenum">
              <a:rPr lang="en-US" smtClean="0"/>
              <a:t>25</a:t>
            </a:fld>
            <a:endParaRPr lang="en-US"/>
          </a:p>
        </p:txBody>
      </p:sp>
    </p:spTree>
    <p:extLst>
      <p:ext uri="{BB962C8B-B14F-4D97-AF65-F5344CB8AC3E}">
        <p14:creationId xmlns:p14="http://schemas.microsoft.com/office/powerpoint/2010/main" val="1950410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E5B0-D02C-41BA-93E3-93C10983D0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F23845-5E29-4617-87F9-A6A05E847184}"/>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000" dirty="0"/>
              <a:t>Methods to submit expense reports</a:t>
            </a:r>
          </a:p>
        </p:txBody>
      </p:sp>
      <p:sp>
        <p:nvSpPr>
          <p:cNvPr id="4" name="Slide Number Placeholder 3">
            <a:extLst>
              <a:ext uri="{FF2B5EF4-FFF2-40B4-BE49-F238E27FC236}">
                <a16:creationId xmlns:a16="http://schemas.microsoft.com/office/drawing/2014/main" id="{D08136DA-9F17-4B1E-8163-4224A6255DF2}"/>
              </a:ext>
            </a:extLst>
          </p:cNvPr>
          <p:cNvSpPr>
            <a:spLocks noGrp="1"/>
          </p:cNvSpPr>
          <p:nvPr>
            <p:ph type="sldNum" sz="quarter" idx="12"/>
          </p:nvPr>
        </p:nvSpPr>
        <p:spPr/>
        <p:txBody>
          <a:bodyPr/>
          <a:lstStyle/>
          <a:p>
            <a:fld id="{60559D74-D9D4-FB4E-BEBA-7BAAEB9A4101}" type="slidenum">
              <a:rPr lang="en-US" smtClean="0"/>
              <a:t>26</a:t>
            </a:fld>
            <a:endParaRPr lang="en-US"/>
          </a:p>
        </p:txBody>
      </p:sp>
    </p:spTree>
    <p:extLst>
      <p:ext uri="{BB962C8B-B14F-4D97-AF65-F5344CB8AC3E}">
        <p14:creationId xmlns:p14="http://schemas.microsoft.com/office/powerpoint/2010/main" val="1329132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4CCA-7935-49CD-9C78-FA2C54AEBB6B}"/>
              </a:ext>
            </a:extLst>
          </p:cNvPr>
          <p:cNvSpPr>
            <a:spLocks noGrp="1"/>
          </p:cNvSpPr>
          <p:nvPr>
            <p:ph type="title"/>
          </p:nvPr>
        </p:nvSpPr>
        <p:spPr/>
        <p:txBody>
          <a:bodyPr/>
          <a:lstStyle/>
          <a:p>
            <a:r>
              <a:rPr lang="en-US" sz="3200" dirty="0"/>
              <a:t>Non-Employees</a:t>
            </a:r>
          </a:p>
        </p:txBody>
      </p:sp>
      <p:sp>
        <p:nvSpPr>
          <p:cNvPr id="3" name="Content Placeholder 2">
            <a:extLst>
              <a:ext uri="{FF2B5EF4-FFF2-40B4-BE49-F238E27FC236}">
                <a16:creationId xmlns:a16="http://schemas.microsoft.com/office/drawing/2014/main" id="{2E1C05B0-83AD-4224-809F-C759A6528917}"/>
              </a:ext>
            </a:extLst>
          </p:cNvPr>
          <p:cNvSpPr>
            <a:spLocks noGrp="1"/>
          </p:cNvSpPr>
          <p:nvPr>
            <p:ph idx="1"/>
          </p:nvPr>
        </p:nvSpPr>
        <p:spPr>
          <a:xfrm>
            <a:off x="227939" y="917223"/>
            <a:ext cx="8710509" cy="4950177"/>
          </a:xfrm>
        </p:spPr>
        <p:txBody>
          <a:bodyPr>
            <a:normAutofit lnSpcReduction="10000"/>
          </a:bodyPr>
          <a:lstStyle/>
          <a:p>
            <a:pPr>
              <a:spcBef>
                <a:spcPts val="2400"/>
              </a:spcBef>
            </a:pPr>
            <a:r>
              <a:rPr lang="en-US" sz="2800" dirty="0">
                <a:solidFill>
                  <a:srgbClr val="C00000"/>
                </a:solidFill>
              </a:rPr>
              <a:t>If you are a </a:t>
            </a:r>
            <a:r>
              <a:rPr lang="en-US" sz="2800" i="1" dirty="0">
                <a:solidFill>
                  <a:srgbClr val="C00000"/>
                </a:solidFill>
              </a:rPr>
              <a:t>non-employee </a:t>
            </a:r>
            <a:r>
              <a:rPr lang="en-US" sz="2800" dirty="0"/>
              <a:t>(i.e. do not receive a paycheck from MGH), please complete the Excel non-employee business expense report form found on the intranet, sign it and return it to </a:t>
            </a:r>
            <a:r>
              <a:rPr lang="en-US" sz="2800" dirty="0" err="1"/>
              <a:t>Sooyoung</a:t>
            </a:r>
            <a:r>
              <a:rPr lang="en-US" sz="2800" dirty="0"/>
              <a:t> Han </a:t>
            </a:r>
            <a:r>
              <a:rPr lang="en-US" dirty="0"/>
              <a:t>at </a:t>
            </a:r>
            <a:r>
              <a:rPr lang="en-US" sz="2800" u="sng" dirty="0">
                <a:solidFill>
                  <a:srgbClr val="0000FF"/>
                </a:solidFill>
                <a:hlinkClick r:id="rId2">
                  <a:extLst>
                    <a:ext uri="{A12FA001-AC4F-418D-AE19-62706E023703}">
                      <ahyp:hlinkClr xmlns:ahyp="http://schemas.microsoft.com/office/drawing/2018/hyperlinkcolor" val="tx"/>
                    </a:ext>
                  </a:extLst>
                </a:hlinkClick>
              </a:rPr>
              <a:t>shan14@mgh.harvard.edu </a:t>
            </a:r>
            <a:r>
              <a:rPr lang="en-US" sz="2800" dirty="0"/>
              <a:t>with a pdf of your receipts and any explanations and prior approval documentation</a:t>
            </a:r>
            <a:r>
              <a:rPr lang="en-US" sz="2400" dirty="0"/>
              <a:t>.</a:t>
            </a:r>
            <a:r>
              <a:rPr lang="en-US" sz="2800" dirty="0"/>
              <a:t>  </a:t>
            </a:r>
          </a:p>
          <a:p>
            <a:pPr>
              <a:spcBef>
                <a:spcPts val="2400"/>
              </a:spcBef>
            </a:pPr>
            <a:r>
              <a:rPr lang="en-US" sz="2800" dirty="0"/>
              <a:t>She will obtain the appropriate approval signature, submit the </a:t>
            </a:r>
            <a:r>
              <a:rPr lang="en-US" sz="2800" dirty="0" err="1"/>
              <a:t>eCheck</a:t>
            </a:r>
            <a:r>
              <a:rPr lang="en-US" sz="2800" dirty="0"/>
              <a:t> request via PeopleSoft and within 2-3 weeks a check will be mailed to you at the address you provided on the expense report.</a:t>
            </a:r>
          </a:p>
          <a:p>
            <a:endParaRPr lang="en-US" sz="2800" dirty="0"/>
          </a:p>
        </p:txBody>
      </p:sp>
      <p:sp>
        <p:nvSpPr>
          <p:cNvPr id="4" name="Slide Number Placeholder 3">
            <a:extLst>
              <a:ext uri="{FF2B5EF4-FFF2-40B4-BE49-F238E27FC236}">
                <a16:creationId xmlns:a16="http://schemas.microsoft.com/office/drawing/2014/main" id="{E00C1B1B-C032-4621-BE8E-25B0623923D4}"/>
              </a:ext>
            </a:extLst>
          </p:cNvPr>
          <p:cNvSpPr>
            <a:spLocks noGrp="1"/>
          </p:cNvSpPr>
          <p:nvPr>
            <p:ph type="sldNum" sz="quarter" idx="12"/>
          </p:nvPr>
        </p:nvSpPr>
        <p:spPr/>
        <p:txBody>
          <a:bodyPr/>
          <a:lstStyle/>
          <a:p>
            <a:fld id="{60559D74-D9D4-FB4E-BEBA-7BAAEB9A4101}" type="slidenum">
              <a:rPr lang="en-US" smtClean="0"/>
              <a:t>27</a:t>
            </a:fld>
            <a:endParaRPr lang="en-US"/>
          </a:p>
        </p:txBody>
      </p:sp>
    </p:spTree>
    <p:extLst>
      <p:ext uri="{BB962C8B-B14F-4D97-AF65-F5344CB8AC3E}">
        <p14:creationId xmlns:p14="http://schemas.microsoft.com/office/powerpoint/2010/main" val="3417922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4D64-197B-4AFB-AAA8-FFAA3559620D}"/>
              </a:ext>
            </a:extLst>
          </p:cNvPr>
          <p:cNvSpPr>
            <a:spLocks noGrp="1"/>
          </p:cNvSpPr>
          <p:nvPr>
            <p:ph type="title"/>
          </p:nvPr>
        </p:nvSpPr>
        <p:spPr/>
        <p:txBody>
          <a:bodyPr/>
          <a:lstStyle/>
          <a:p>
            <a:r>
              <a:rPr lang="en-US" sz="3200" dirty="0"/>
              <a:t>Employees on MGH payroll</a:t>
            </a:r>
          </a:p>
        </p:txBody>
      </p:sp>
      <p:sp>
        <p:nvSpPr>
          <p:cNvPr id="3" name="Content Placeholder 2">
            <a:extLst>
              <a:ext uri="{FF2B5EF4-FFF2-40B4-BE49-F238E27FC236}">
                <a16:creationId xmlns:a16="http://schemas.microsoft.com/office/drawing/2014/main" id="{A1BB1101-9C39-4762-8A97-435AAA17FB65}"/>
              </a:ext>
            </a:extLst>
          </p:cNvPr>
          <p:cNvSpPr>
            <a:spLocks noGrp="1"/>
          </p:cNvSpPr>
          <p:nvPr>
            <p:ph idx="1"/>
          </p:nvPr>
        </p:nvSpPr>
        <p:spPr/>
        <p:txBody>
          <a:bodyPr/>
          <a:lstStyle/>
          <a:p>
            <a:r>
              <a:rPr lang="en-US" dirty="0"/>
              <a:t>Complete your expense report in the </a:t>
            </a:r>
            <a:r>
              <a:rPr lang="en-US" i="1" dirty="0">
                <a:solidFill>
                  <a:srgbClr val="C00000"/>
                </a:solidFill>
              </a:rPr>
              <a:t>Expenses</a:t>
            </a:r>
            <a:r>
              <a:rPr lang="en-US" dirty="0">
                <a:solidFill>
                  <a:srgbClr val="C00000"/>
                </a:solidFill>
              </a:rPr>
              <a:t> module of PeopleSoft</a:t>
            </a:r>
            <a:r>
              <a:rPr lang="en-US" dirty="0"/>
              <a:t>, and upload your scanned </a:t>
            </a:r>
            <a:r>
              <a:rPr lang="en-US" u="sng" dirty="0"/>
              <a:t>receipts </a:t>
            </a:r>
            <a:r>
              <a:rPr lang="en-US" dirty="0"/>
              <a:t>&amp; any other documentation to the report </a:t>
            </a:r>
          </a:p>
          <a:p>
            <a:r>
              <a:rPr lang="en-US" dirty="0"/>
              <a:t>Please be sure to enter the username of the appropriate approver. </a:t>
            </a:r>
            <a:r>
              <a:rPr lang="en-US" i="1" dirty="0"/>
              <a:t>Otherwise it will default to the approver for your last report, which may not be correct in this case. </a:t>
            </a:r>
            <a:endParaRPr lang="en-US" dirty="0">
              <a:solidFill>
                <a:srgbClr val="C00000"/>
              </a:solidFill>
            </a:endParaRPr>
          </a:p>
        </p:txBody>
      </p:sp>
      <p:sp>
        <p:nvSpPr>
          <p:cNvPr id="4" name="Slide Number Placeholder 3">
            <a:extLst>
              <a:ext uri="{FF2B5EF4-FFF2-40B4-BE49-F238E27FC236}">
                <a16:creationId xmlns:a16="http://schemas.microsoft.com/office/drawing/2014/main" id="{C74A8F72-7642-42F9-BCAC-5FFC49D8F0BD}"/>
              </a:ext>
            </a:extLst>
          </p:cNvPr>
          <p:cNvSpPr>
            <a:spLocks noGrp="1"/>
          </p:cNvSpPr>
          <p:nvPr>
            <p:ph type="sldNum" sz="quarter" idx="12"/>
          </p:nvPr>
        </p:nvSpPr>
        <p:spPr/>
        <p:txBody>
          <a:bodyPr/>
          <a:lstStyle/>
          <a:p>
            <a:fld id="{60559D74-D9D4-FB4E-BEBA-7BAAEB9A4101}" type="slidenum">
              <a:rPr lang="en-US" smtClean="0"/>
              <a:t>28</a:t>
            </a:fld>
            <a:endParaRPr lang="en-US"/>
          </a:p>
        </p:txBody>
      </p:sp>
    </p:spTree>
    <p:extLst>
      <p:ext uri="{BB962C8B-B14F-4D97-AF65-F5344CB8AC3E}">
        <p14:creationId xmlns:p14="http://schemas.microsoft.com/office/powerpoint/2010/main" val="348460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E67F-5805-47F4-83C1-50951A4540A5}"/>
              </a:ext>
            </a:extLst>
          </p:cNvPr>
          <p:cNvSpPr>
            <a:spLocks noGrp="1"/>
          </p:cNvSpPr>
          <p:nvPr>
            <p:ph type="title"/>
          </p:nvPr>
        </p:nvSpPr>
        <p:spPr/>
        <p:txBody>
          <a:bodyPr/>
          <a:lstStyle/>
          <a:p>
            <a:r>
              <a:rPr lang="en-US" dirty="0"/>
              <a:t>Today’s Objectives</a:t>
            </a:r>
          </a:p>
        </p:txBody>
      </p:sp>
      <p:sp>
        <p:nvSpPr>
          <p:cNvPr id="3" name="Content Placeholder 2">
            <a:extLst>
              <a:ext uri="{FF2B5EF4-FFF2-40B4-BE49-F238E27FC236}">
                <a16:creationId xmlns:a16="http://schemas.microsoft.com/office/drawing/2014/main" id="{6424768B-F166-4930-9A52-BBD4C192E211}"/>
              </a:ext>
            </a:extLst>
          </p:cNvPr>
          <p:cNvSpPr>
            <a:spLocks noGrp="1"/>
          </p:cNvSpPr>
          <p:nvPr>
            <p:ph idx="1"/>
          </p:nvPr>
        </p:nvSpPr>
        <p:spPr>
          <a:xfrm>
            <a:off x="216745" y="1069623"/>
            <a:ext cx="8710509" cy="5208942"/>
          </a:xfrm>
        </p:spPr>
        <p:txBody>
          <a:bodyPr>
            <a:normAutofit/>
          </a:bodyPr>
          <a:lstStyle/>
          <a:p>
            <a:r>
              <a:rPr lang="en-US" dirty="0"/>
              <a:t>Provide you with insight into some of the most common reasons why expense reports get returned for revision and ways to avoid this so that you can get reimbursed as quickly as possible</a:t>
            </a:r>
          </a:p>
          <a:p>
            <a:pPr marL="0" indent="0">
              <a:buNone/>
            </a:pPr>
            <a:endParaRPr lang="en-US" dirty="0"/>
          </a:p>
          <a:p>
            <a:r>
              <a:rPr lang="en-US" dirty="0"/>
              <a:t>Provide you with an understanding of the correct process to submit an expense report based upon your HR status.</a:t>
            </a:r>
          </a:p>
        </p:txBody>
      </p:sp>
      <p:sp>
        <p:nvSpPr>
          <p:cNvPr id="4" name="Slide Number Placeholder 3">
            <a:extLst>
              <a:ext uri="{FF2B5EF4-FFF2-40B4-BE49-F238E27FC236}">
                <a16:creationId xmlns:a16="http://schemas.microsoft.com/office/drawing/2014/main" id="{4EE3A440-9D9A-430B-AE8C-268ACAD0D0CD}"/>
              </a:ext>
            </a:extLst>
          </p:cNvPr>
          <p:cNvSpPr>
            <a:spLocks noGrp="1"/>
          </p:cNvSpPr>
          <p:nvPr>
            <p:ph type="sldNum" sz="quarter" idx="12"/>
          </p:nvPr>
        </p:nvSpPr>
        <p:spPr/>
        <p:txBody>
          <a:bodyPr/>
          <a:lstStyle/>
          <a:p>
            <a:fld id="{60559D74-D9D4-FB4E-BEBA-7BAAEB9A4101}" type="slidenum">
              <a:rPr lang="en-US" smtClean="0"/>
              <a:t>2</a:t>
            </a:fld>
            <a:endParaRPr lang="en-US"/>
          </a:p>
        </p:txBody>
      </p:sp>
    </p:spTree>
    <p:extLst>
      <p:ext uri="{BB962C8B-B14F-4D97-AF65-F5344CB8AC3E}">
        <p14:creationId xmlns:p14="http://schemas.microsoft.com/office/powerpoint/2010/main" val="376962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4D64-197B-4AFB-AAA8-FFAA3559620D}"/>
              </a:ext>
            </a:extLst>
          </p:cNvPr>
          <p:cNvSpPr>
            <a:spLocks noGrp="1"/>
          </p:cNvSpPr>
          <p:nvPr>
            <p:ph type="title"/>
          </p:nvPr>
        </p:nvSpPr>
        <p:spPr>
          <a:xfrm>
            <a:off x="227939" y="98315"/>
            <a:ext cx="8319757" cy="522574"/>
          </a:xfrm>
        </p:spPr>
        <p:txBody>
          <a:bodyPr/>
          <a:lstStyle/>
          <a:p>
            <a:r>
              <a:rPr lang="en-US" sz="2400" dirty="0"/>
              <a:t>Self-Enrollment Request for Access: Expenses and </a:t>
            </a:r>
            <a:r>
              <a:rPr lang="en-US" sz="2400" dirty="0" err="1"/>
              <a:t>eCheck</a:t>
            </a:r>
            <a:endParaRPr lang="en-US" sz="2400" dirty="0"/>
          </a:p>
        </p:txBody>
      </p:sp>
      <p:sp>
        <p:nvSpPr>
          <p:cNvPr id="3" name="Content Placeholder 2">
            <a:extLst>
              <a:ext uri="{FF2B5EF4-FFF2-40B4-BE49-F238E27FC236}">
                <a16:creationId xmlns:a16="http://schemas.microsoft.com/office/drawing/2014/main" id="{A1BB1101-9C39-4762-8A97-435AAA17FB65}"/>
              </a:ext>
            </a:extLst>
          </p:cNvPr>
          <p:cNvSpPr>
            <a:spLocks noGrp="1"/>
          </p:cNvSpPr>
          <p:nvPr>
            <p:ph idx="1"/>
          </p:nvPr>
        </p:nvSpPr>
        <p:spPr/>
        <p:txBody>
          <a:bodyPr>
            <a:normAutofit fontScale="55000" lnSpcReduction="20000"/>
          </a:bodyPr>
          <a:lstStyle/>
          <a:p>
            <a:endParaRPr lang="en-US" dirty="0"/>
          </a:p>
          <a:p>
            <a:r>
              <a:rPr lang="en-US" dirty="0"/>
              <a:t>If you have never used the expenses or </a:t>
            </a:r>
            <a:r>
              <a:rPr lang="en-US" dirty="0" err="1"/>
              <a:t>eCheck</a:t>
            </a:r>
            <a:r>
              <a:rPr lang="en-US" dirty="0"/>
              <a:t> module of PeopleSoft before, you will need to self enroll before you will see these modules in your PeopleSoft menu.</a:t>
            </a:r>
          </a:p>
          <a:p>
            <a:r>
              <a:rPr lang="en-US" dirty="0"/>
              <a:t>Access to Expenses Employee Reimbursement system and the </a:t>
            </a:r>
            <a:r>
              <a:rPr lang="en-US" dirty="0" err="1"/>
              <a:t>eCheck</a:t>
            </a:r>
            <a:r>
              <a:rPr lang="en-US" dirty="0"/>
              <a:t> Online Check Request system is gained through a </a:t>
            </a:r>
            <a:r>
              <a:rPr lang="en-US" dirty="0">
                <a:solidFill>
                  <a:srgbClr val="C00000"/>
                </a:solidFill>
              </a:rPr>
              <a:t>self-enrollment process in PeopleSoft Financials</a:t>
            </a:r>
            <a:r>
              <a:rPr lang="en-US" dirty="0"/>
              <a:t>. Follow the steps below to sign up for access to either system:</a:t>
            </a:r>
          </a:p>
          <a:p>
            <a:pPr lvl="0"/>
            <a:r>
              <a:rPr lang="en-US" dirty="0">
                <a:solidFill>
                  <a:srgbClr val="0000FF"/>
                </a:solidFill>
                <a:hlinkClick r:id="rId2">
                  <a:extLst>
                    <a:ext uri="{A12FA001-AC4F-418D-AE19-62706E023703}">
                      <ahyp:hlinkClr xmlns:ahyp="http://schemas.microsoft.com/office/drawing/2018/hyperlinkcolor" val="tx"/>
                    </a:ext>
                  </a:extLst>
                </a:hlinkClick>
              </a:rPr>
              <a:t>Log in to PeopleSoft Financials</a:t>
            </a:r>
            <a:r>
              <a:rPr lang="en-US" dirty="0">
                <a:solidFill>
                  <a:srgbClr val="0000FF"/>
                </a:solidFill>
              </a:rPr>
              <a:t> (</a:t>
            </a:r>
            <a:r>
              <a:rPr lang="en-US" u="sng" dirty="0">
                <a:solidFill>
                  <a:srgbClr val="0000FF"/>
                </a:solidFill>
                <a:hlinkClick r:id="rId3">
                  <a:extLst>
                    <a:ext uri="{A12FA001-AC4F-418D-AE19-62706E023703}">
                      <ahyp:hlinkClr xmlns:ahyp="http://schemas.microsoft.com/office/drawing/2018/hyperlinkcolor" val="tx"/>
                    </a:ext>
                  </a:extLst>
                </a:hlinkClick>
              </a:rPr>
              <a:t>https://peoplesoftportal.partners.org/public/</a:t>
            </a:r>
            <a:r>
              <a:rPr lang="en-US" dirty="0">
                <a:solidFill>
                  <a:srgbClr val="0000FF"/>
                </a:solidFill>
              </a:rPr>
              <a:t>)</a:t>
            </a:r>
          </a:p>
          <a:p>
            <a:pPr lvl="0"/>
            <a:r>
              <a:rPr lang="en-US" dirty="0"/>
              <a:t>Enter your network User ID and Password.</a:t>
            </a:r>
          </a:p>
          <a:p>
            <a:pPr lvl="0"/>
            <a:r>
              <a:rPr lang="en-US" dirty="0"/>
              <a:t>Select </a:t>
            </a:r>
            <a:r>
              <a:rPr lang="en-US" b="1" dirty="0"/>
              <a:t>Financials Production</a:t>
            </a:r>
            <a:r>
              <a:rPr lang="en-US" dirty="0"/>
              <a:t>.</a:t>
            </a:r>
          </a:p>
          <a:p>
            <a:pPr lvl="0"/>
            <a:r>
              <a:rPr lang="en-US" dirty="0"/>
              <a:t>Click </a:t>
            </a:r>
            <a:r>
              <a:rPr lang="en-US" b="1" dirty="0"/>
              <a:t>Main Menu</a:t>
            </a:r>
            <a:r>
              <a:rPr lang="en-US" dirty="0"/>
              <a:t> -&gt; </a:t>
            </a:r>
            <a:r>
              <a:rPr lang="en-US" b="1" dirty="0"/>
              <a:t>PHS Self Enrollment</a:t>
            </a:r>
            <a:r>
              <a:rPr lang="en-US" dirty="0"/>
              <a:t>.</a:t>
            </a:r>
          </a:p>
          <a:p>
            <a:pPr lvl="0"/>
            <a:r>
              <a:rPr lang="en-US" dirty="0"/>
              <a:t>Select either </a:t>
            </a:r>
            <a:r>
              <a:rPr lang="en-US" b="1" dirty="0"/>
              <a:t>Expenses Self Enrollment</a:t>
            </a:r>
            <a:r>
              <a:rPr lang="en-US" dirty="0"/>
              <a:t> or </a:t>
            </a:r>
            <a:r>
              <a:rPr lang="en-US" b="1" dirty="0" err="1"/>
              <a:t>eCheck</a:t>
            </a:r>
            <a:r>
              <a:rPr lang="en-US" b="1" dirty="0"/>
              <a:t> Self Enrollment</a:t>
            </a:r>
            <a:r>
              <a:rPr lang="en-US" dirty="0"/>
              <a:t>.</a:t>
            </a:r>
          </a:p>
          <a:p>
            <a:pPr lvl="0"/>
            <a:r>
              <a:rPr lang="en-US" dirty="0"/>
              <a:t>Enter your User or Employee ID and follow the instructions.</a:t>
            </a:r>
          </a:p>
          <a:p>
            <a:r>
              <a:rPr lang="en-US" dirty="0"/>
              <a:t>Upon successful enrollment, you will receive an automated email with training and support information.</a:t>
            </a:r>
          </a:p>
          <a:p>
            <a:r>
              <a:rPr lang="en-US" dirty="0"/>
              <a:t>If you have any questions regarding self-enrollment, please contact Partners Supply Chain Client Services at (617) 726-2142 or email </a:t>
            </a:r>
            <a:r>
              <a:rPr lang="en-US" dirty="0">
                <a:solidFill>
                  <a:srgbClr val="0000FF"/>
                </a:solidFill>
                <a:hlinkClick r:id="rId4">
                  <a:extLst>
                    <a:ext uri="{A12FA001-AC4F-418D-AE19-62706E023703}">
                      <ahyp:hlinkClr xmlns:ahyp="http://schemas.microsoft.com/office/drawing/2018/hyperlinkcolor" val="tx"/>
                    </a:ext>
                  </a:extLst>
                </a:hlinkClick>
              </a:rPr>
              <a:t>mmclientservices@partners.org</a:t>
            </a:r>
            <a:r>
              <a:rPr lang="en-US" dirty="0">
                <a:solidFill>
                  <a:srgbClr val="0000FF"/>
                </a:solidFill>
              </a:rPr>
              <a:t>.</a:t>
            </a:r>
          </a:p>
          <a:p>
            <a:endParaRPr lang="en-US" sz="2800" dirty="0">
              <a:solidFill>
                <a:srgbClr val="C00000"/>
              </a:solidFill>
            </a:endParaRPr>
          </a:p>
        </p:txBody>
      </p:sp>
      <p:sp>
        <p:nvSpPr>
          <p:cNvPr id="4" name="Slide Number Placeholder 3">
            <a:extLst>
              <a:ext uri="{FF2B5EF4-FFF2-40B4-BE49-F238E27FC236}">
                <a16:creationId xmlns:a16="http://schemas.microsoft.com/office/drawing/2014/main" id="{C74A8F72-7642-42F9-BCAC-5FFC49D8F0BD}"/>
              </a:ext>
            </a:extLst>
          </p:cNvPr>
          <p:cNvSpPr>
            <a:spLocks noGrp="1"/>
          </p:cNvSpPr>
          <p:nvPr>
            <p:ph type="sldNum" sz="quarter" idx="12"/>
          </p:nvPr>
        </p:nvSpPr>
        <p:spPr/>
        <p:txBody>
          <a:bodyPr/>
          <a:lstStyle/>
          <a:p>
            <a:fld id="{60559D74-D9D4-FB4E-BEBA-7BAAEB9A4101}" type="slidenum">
              <a:rPr lang="en-US" smtClean="0"/>
              <a:t>29</a:t>
            </a:fld>
            <a:endParaRPr lang="en-US"/>
          </a:p>
        </p:txBody>
      </p:sp>
    </p:spTree>
    <p:extLst>
      <p:ext uri="{BB962C8B-B14F-4D97-AF65-F5344CB8AC3E}">
        <p14:creationId xmlns:p14="http://schemas.microsoft.com/office/powerpoint/2010/main" val="3336462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Expenses Module</a:t>
            </a:r>
          </a:p>
        </p:txBody>
      </p:sp>
      <p:sp>
        <p:nvSpPr>
          <p:cNvPr id="3" name="Content Placeholder 2"/>
          <p:cNvSpPr>
            <a:spLocks noGrp="1"/>
          </p:cNvSpPr>
          <p:nvPr>
            <p:ph idx="1"/>
          </p:nvPr>
        </p:nvSpPr>
        <p:spPr/>
        <p:txBody>
          <a:bodyPr>
            <a:normAutofit/>
          </a:bodyPr>
          <a:lstStyle/>
          <a:p>
            <a:r>
              <a:rPr lang="en-US" dirty="0"/>
              <a:t>More information about the </a:t>
            </a:r>
            <a:r>
              <a:rPr lang="en-US" i="1" dirty="0"/>
              <a:t>Expenses</a:t>
            </a:r>
            <a:r>
              <a:rPr lang="en-US" dirty="0"/>
              <a:t> module of PeopleSoft can be found at </a:t>
            </a:r>
            <a:r>
              <a:rPr lang="en-US" u="sng" dirty="0">
                <a:solidFill>
                  <a:srgbClr val="0000FF"/>
                </a:solidFill>
                <a:hlinkClick r:id="rId3">
                  <a:extLst>
                    <a:ext uri="{A12FA001-AC4F-418D-AE19-62706E023703}">
                      <ahyp:hlinkClr xmlns:ahyp="http://schemas.microsoft.com/office/drawing/2018/hyperlinkcolor" val="tx"/>
                    </a:ext>
                  </a:extLst>
                </a:hlinkClick>
              </a:rPr>
              <a:t>http://supplychain.partners.org/training-and-application-support/how-to-use-expenses.aspx</a:t>
            </a:r>
            <a:r>
              <a:rPr lang="en-US" dirty="0">
                <a:solidFill>
                  <a:srgbClr val="0000FF"/>
                </a:solidFill>
              </a:rPr>
              <a:t> .</a:t>
            </a:r>
            <a:r>
              <a:rPr lang="en-US" dirty="0"/>
              <a:t>  </a:t>
            </a:r>
          </a:p>
          <a:p>
            <a:r>
              <a:rPr lang="en-US" dirty="0"/>
              <a:t>If you have never used the </a:t>
            </a:r>
            <a:r>
              <a:rPr lang="en-US" i="1" dirty="0"/>
              <a:t>Expenses</a:t>
            </a:r>
            <a:r>
              <a:rPr lang="en-US" dirty="0"/>
              <a:t> module of PeopleSoft before, you will need to self-enroll using the instructions above before you will be able to access it the first time.</a:t>
            </a:r>
          </a:p>
        </p:txBody>
      </p:sp>
      <p:sp>
        <p:nvSpPr>
          <p:cNvPr id="4" name="Slide Number Placeholder 3"/>
          <p:cNvSpPr>
            <a:spLocks noGrp="1"/>
          </p:cNvSpPr>
          <p:nvPr>
            <p:ph type="sldNum" sz="quarter" idx="12"/>
          </p:nvPr>
        </p:nvSpPr>
        <p:spPr/>
        <p:txBody>
          <a:bodyPr/>
          <a:lstStyle/>
          <a:p>
            <a:fld id="{60559D74-D9D4-FB4E-BEBA-7BAAEB9A4101}" type="slidenum">
              <a:rPr lang="en-US" smtClean="0"/>
              <a:t>30</a:t>
            </a:fld>
            <a:endParaRPr lang="en-US"/>
          </a:p>
        </p:txBody>
      </p:sp>
    </p:spTree>
    <p:extLst>
      <p:ext uri="{BB962C8B-B14F-4D97-AF65-F5344CB8AC3E}">
        <p14:creationId xmlns:p14="http://schemas.microsoft.com/office/powerpoint/2010/main" val="413702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6737E-77B8-48C4-AD5C-F77674E49893}"/>
              </a:ext>
            </a:extLst>
          </p:cNvPr>
          <p:cNvSpPr>
            <a:spLocks noGrp="1"/>
          </p:cNvSpPr>
          <p:nvPr>
            <p:ph type="title"/>
          </p:nvPr>
        </p:nvSpPr>
        <p:spPr>
          <a:xfrm>
            <a:off x="227939" y="98315"/>
            <a:ext cx="8319757" cy="522574"/>
          </a:xfrm>
        </p:spPr>
        <p:txBody>
          <a:bodyPr/>
          <a:lstStyle/>
          <a:p>
            <a:r>
              <a:rPr lang="en-US" sz="3200" dirty="0"/>
              <a:t>Tips on submitting your Expense Report</a:t>
            </a:r>
          </a:p>
        </p:txBody>
      </p:sp>
      <p:sp>
        <p:nvSpPr>
          <p:cNvPr id="3" name="Content Placeholder 2">
            <a:extLst>
              <a:ext uri="{FF2B5EF4-FFF2-40B4-BE49-F238E27FC236}">
                <a16:creationId xmlns:a16="http://schemas.microsoft.com/office/drawing/2014/main" id="{1E13A0BC-F006-400F-858A-C08C753A641B}"/>
              </a:ext>
            </a:extLst>
          </p:cNvPr>
          <p:cNvSpPr>
            <a:spLocks noGrp="1"/>
          </p:cNvSpPr>
          <p:nvPr>
            <p:ph idx="1"/>
          </p:nvPr>
        </p:nvSpPr>
        <p:spPr>
          <a:xfrm>
            <a:off x="227939" y="1054383"/>
            <a:ext cx="8710509" cy="5208942"/>
          </a:xfrm>
        </p:spPr>
        <p:txBody>
          <a:bodyPr>
            <a:normAutofit fontScale="92500" lnSpcReduction="10000"/>
          </a:bodyPr>
          <a:lstStyle/>
          <a:p>
            <a:r>
              <a:rPr lang="en-US" dirty="0"/>
              <a:t>Radiology Dept policy says that the expense report approver must be a department administrator with knowledge of the grants.</a:t>
            </a:r>
          </a:p>
          <a:p>
            <a:r>
              <a:rPr lang="en-US" dirty="0"/>
              <a:t>Chris Agro is the designated Dept. Administrator for the Gordon Center.  Username: CAP43</a:t>
            </a:r>
          </a:p>
          <a:p>
            <a:r>
              <a:rPr lang="en-US" dirty="0"/>
              <a:t>The Gordon Center has a two-step approval process.  Employees should list </a:t>
            </a:r>
            <a:r>
              <a:rPr lang="en-US" dirty="0">
                <a:solidFill>
                  <a:srgbClr val="FF0000"/>
                </a:solidFill>
              </a:rPr>
              <a:t>Dr. El Fakhri</a:t>
            </a:r>
            <a:r>
              <a:rPr lang="en-US" dirty="0"/>
              <a:t> </a:t>
            </a:r>
            <a:r>
              <a:rPr lang="en-US" dirty="0">
                <a:solidFill>
                  <a:srgbClr val="C00000"/>
                </a:solidFill>
              </a:rPr>
              <a:t>(username GE8) </a:t>
            </a:r>
            <a:r>
              <a:rPr lang="en-US" dirty="0"/>
              <a:t>as the approver on their PeopleSoft expense report. Once he has reviewed it, he will add Chris as the final approver and route it to her.</a:t>
            </a:r>
          </a:p>
        </p:txBody>
      </p:sp>
      <p:sp>
        <p:nvSpPr>
          <p:cNvPr id="4" name="Slide Number Placeholder 3">
            <a:extLst>
              <a:ext uri="{FF2B5EF4-FFF2-40B4-BE49-F238E27FC236}">
                <a16:creationId xmlns:a16="http://schemas.microsoft.com/office/drawing/2014/main" id="{6E4C91E0-0C28-473F-811C-09CBE56DE4CA}"/>
              </a:ext>
            </a:extLst>
          </p:cNvPr>
          <p:cNvSpPr>
            <a:spLocks noGrp="1"/>
          </p:cNvSpPr>
          <p:nvPr>
            <p:ph type="sldNum" sz="quarter" idx="12"/>
          </p:nvPr>
        </p:nvSpPr>
        <p:spPr/>
        <p:txBody>
          <a:bodyPr/>
          <a:lstStyle/>
          <a:p>
            <a:fld id="{60559D74-D9D4-FB4E-BEBA-7BAAEB9A4101}" type="slidenum">
              <a:rPr lang="en-US" smtClean="0"/>
              <a:t>31</a:t>
            </a:fld>
            <a:endParaRPr lang="en-US"/>
          </a:p>
        </p:txBody>
      </p:sp>
    </p:spTree>
    <p:extLst>
      <p:ext uri="{BB962C8B-B14F-4D97-AF65-F5344CB8AC3E}">
        <p14:creationId xmlns:p14="http://schemas.microsoft.com/office/powerpoint/2010/main" val="1898625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Supply Chain Client Services</a:t>
            </a:r>
          </a:p>
        </p:txBody>
      </p:sp>
      <p:sp>
        <p:nvSpPr>
          <p:cNvPr id="3" name="Content Placeholder 2"/>
          <p:cNvSpPr>
            <a:spLocks noGrp="1"/>
          </p:cNvSpPr>
          <p:nvPr>
            <p:ph idx="1"/>
          </p:nvPr>
        </p:nvSpPr>
        <p:spPr/>
        <p:txBody>
          <a:bodyPr>
            <a:normAutofit fontScale="92500" lnSpcReduction="20000"/>
          </a:bodyPr>
          <a:lstStyle/>
          <a:p>
            <a:r>
              <a:rPr lang="en-US" dirty="0"/>
              <a:t>If anyone has questions about what is an allowable expense, limits for meal types, etc. please consult the Partners Employee Business Expense Policy here: </a:t>
            </a:r>
            <a:r>
              <a:rPr lang="en-US" u="sng" dirty="0">
                <a:solidFill>
                  <a:srgbClr val="0000FF"/>
                </a:solidFill>
                <a:hlinkClick r:id="rId3">
                  <a:extLst>
                    <a:ext uri="{A12FA001-AC4F-418D-AE19-62706E023703}">
                      <ahyp:hlinkClr xmlns:ahyp="http://schemas.microsoft.com/office/drawing/2018/hyperlinkcolor" val="tx"/>
                    </a:ext>
                  </a:extLst>
                </a:hlinkClick>
              </a:rPr>
              <a:t>https://grcarcher.partners.org/foundation/Workspace.aspx?workspaceId=-1&amp;requestUrl</a:t>
            </a:r>
            <a:r>
              <a:rPr lang="en-US" dirty="0"/>
              <a:t>=    If you have questions not answered there, consult the grant administrator for your lab (Chris, Ramzi, Katia or Leigh)</a:t>
            </a:r>
          </a:p>
          <a:p>
            <a:r>
              <a:rPr lang="en-US" dirty="0"/>
              <a:t>If you have questions about the Expenses module of PeopleSoft or the status of your report after you’ve submitted it, please call Supply Chain Client Services at 617-726-2142.</a:t>
            </a:r>
          </a:p>
        </p:txBody>
      </p:sp>
      <p:sp>
        <p:nvSpPr>
          <p:cNvPr id="4" name="Slide Number Placeholder 3"/>
          <p:cNvSpPr>
            <a:spLocks noGrp="1"/>
          </p:cNvSpPr>
          <p:nvPr>
            <p:ph type="sldNum" sz="quarter" idx="12"/>
          </p:nvPr>
        </p:nvSpPr>
        <p:spPr/>
        <p:txBody>
          <a:bodyPr/>
          <a:lstStyle/>
          <a:p>
            <a:fld id="{60559D74-D9D4-FB4E-BEBA-7BAAEB9A4101}" type="slidenum">
              <a:rPr lang="en-US" smtClean="0"/>
              <a:t>32</a:t>
            </a:fld>
            <a:endParaRPr lang="en-US"/>
          </a:p>
        </p:txBody>
      </p:sp>
    </p:spTree>
    <p:extLst>
      <p:ext uri="{BB962C8B-B14F-4D97-AF65-F5344CB8AC3E}">
        <p14:creationId xmlns:p14="http://schemas.microsoft.com/office/powerpoint/2010/main" val="255760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4D64-197B-4AFB-AAA8-FFAA3559620D}"/>
              </a:ext>
            </a:extLst>
          </p:cNvPr>
          <p:cNvSpPr>
            <a:spLocks noGrp="1"/>
          </p:cNvSpPr>
          <p:nvPr>
            <p:ph type="title"/>
          </p:nvPr>
        </p:nvSpPr>
        <p:spPr>
          <a:xfrm>
            <a:off x="471905" y="206565"/>
            <a:ext cx="8319757" cy="365125"/>
          </a:xfrm>
        </p:spPr>
        <p:txBody>
          <a:bodyPr/>
          <a:lstStyle/>
          <a:p>
            <a:r>
              <a:rPr lang="en-US" sz="3200" dirty="0"/>
              <a:t>Preparing to submit your Expense Report</a:t>
            </a:r>
          </a:p>
        </p:txBody>
      </p:sp>
      <p:sp>
        <p:nvSpPr>
          <p:cNvPr id="3" name="Content Placeholder 2">
            <a:extLst>
              <a:ext uri="{FF2B5EF4-FFF2-40B4-BE49-F238E27FC236}">
                <a16:creationId xmlns:a16="http://schemas.microsoft.com/office/drawing/2014/main" id="{A1BB1101-9C39-4762-8A97-435AAA17FB65}"/>
              </a:ext>
            </a:extLst>
          </p:cNvPr>
          <p:cNvSpPr>
            <a:spLocks noGrp="1"/>
          </p:cNvSpPr>
          <p:nvPr>
            <p:ph idx="1"/>
          </p:nvPr>
        </p:nvSpPr>
        <p:spPr/>
        <p:txBody>
          <a:bodyPr>
            <a:normAutofit lnSpcReduction="10000"/>
          </a:bodyPr>
          <a:lstStyle/>
          <a:p>
            <a:r>
              <a:rPr lang="en-US" dirty="0"/>
              <a:t>All </a:t>
            </a:r>
            <a:r>
              <a:rPr lang="en-US" i="1" dirty="0"/>
              <a:t>postdocs, graduate students, weekly-paid employees and Instructors without their own grants </a:t>
            </a:r>
            <a:r>
              <a:rPr lang="en-US" dirty="0"/>
              <a:t>should first </a:t>
            </a:r>
            <a:r>
              <a:rPr lang="en-US" dirty="0">
                <a:solidFill>
                  <a:srgbClr val="C00000"/>
                </a:solidFill>
              </a:rPr>
              <a:t>ask the PI/ supervisor/mentor to which fund# your expenses should be charged. </a:t>
            </a:r>
          </a:p>
          <a:p>
            <a:r>
              <a:rPr lang="en-US" dirty="0"/>
              <a:t>If your PI just gives you the name/title of the grant, please check with the administrator managing the grant  (Chris, Ramzi, Leigh, or Katia).  </a:t>
            </a:r>
          </a:p>
          <a:p>
            <a:r>
              <a:rPr lang="en-US" dirty="0"/>
              <a:t>Gather all receipts and other required documentation (prior approvals, etc.)</a:t>
            </a:r>
          </a:p>
        </p:txBody>
      </p:sp>
      <p:sp>
        <p:nvSpPr>
          <p:cNvPr id="4" name="Slide Number Placeholder 3">
            <a:extLst>
              <a:ext uri="{FF2B5EF4-FFF2-40B4-BE49-F238E27FC236}">
                <a16:creationId xmlns:a16="http://schemas.microsoft.com/office/drawing/2014/main" id="{C74A8F72-7642-42F9-BCAC-5FFC49D8F0BD}"/>
              </a:ext>
            </a:extLst>
          </p:cNvPr>
          <p:cNvSpPr>
            <a:spLocks noGrp="1"/>
          </p:cNvSpPr>
          <p:nvPr>
            <p:ph type="sldNum" sz="quarter" idx="12"/>
          </p:nvPr>
        </p:nvSpPr>
        <p:spPr/>
        <p:txBody>
          <a:bodyPr/>
          <a:lstStyle/>
          <a:p>
            <a:fld id="{60559D74-D9D4-FB4E-BEBA-7BAAEB9A4101}" type="slidenum">
              <a:rPr lang="en-US" smtClean="0"/>
              <a:t>3</a:t>
            </a:fld>
            <a:endParaRPr lang="en-US"/>
          </a:p>
        </p:txBody>
      </p:sp>
    </p:spTree>
    <p:extLst>
      <p:ext uri="{BB962C8B-B14F-4D97-AF65-F5344CB8AC3E}">
        <p14:creationId xmlns:p14="http://schemas.microsoft.com/office/powerpoint/2010/main" val="255968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1D0C-91D7-47B5-8014-8CC52A59F815}"/>
              </a:ext>
            </a:extLst>
          </p:cNvPr>
          <p:cNvSpPr>
            <a:spLocks noGrp="1"/>
          </p:cNvSpPr>
          <p:nvPr>
            <p:ph type="title"/>
          </p:nvPr>
        </p:nvSpPr>
        <p:spPr/>
        <p:txBody>
          <a:bodyPr/>
          <a:lstStyle/>
          <a:p>
            <a:r>
              <a:rPr lang="en-US" dirty="0"/>
              <a:t>Step One</a:t>
            </a:r>
          </a:p>
        </p:txBody>
      </p:sp>
      <p:sp>
        <p:nvSpPr>
          <p:cNvPr id="3" name="Content Placeholder 2">
            <a:extLst>
              <a:ext uri="{FF2B5EF4-FFF2-40B4-BE49-F238E27FC236}">
                <a16:creationId xmlns:a16="http://schemas.microsoft.com/office/drawing/2014/main" id="{E5EE32E7-DAF0-4C53-B11A-01AE1222E6BA}"/>
              </a:ext>
            </a:extLst>
          </p:cNvPr>
          <p:cNvSpPr>
            <a:spLocks noGrp="1"/>
          </p:cNvSpPr>
          <p:nvPr>
            <p:ph idx="1"/>
          </p:nvPr>
        </p:nvSpPr>
        <p:spPr/>
        <p:txBody>
          <a:bodyPr/>
          <a:lstStyle/>
          <a:p>
            <a:pPr marL="0" indent="0">
              <a:buNone/>
            </a:pPr>
            <a:r>
              <a:rPr lang="en-US" dirty="0"/>
              <a:t>There are two basic criteria to keep in mind when deciding whether to request reimbursement for an expense:</a:t>
            </a:r>
          </a:p>
          <a:p>
            <a:r>
              <a:rPr lang="en-US" dirty="0"/>
              <a:t>is it allowable according to the Partners business expense policy?</a:t>
            </a:r>
          </a:p>
          <a:p>
            <a:r>
              <a:rPr lang="en-US" dirty="0"/>
              <a:t>Is it allowable according to the funding sponsor’s (NIH, DoD, industry contract, etc.) policies?</a:t>
            </a:r>
          </a:p>
        </p:txBody>
      </p:sp>
      <p:sp>
        <p:nvSpPr>
          <p:cNvPr id="4" name="Slide Number Placeholder 3">
            <a:extLst>
              <a:ext uri="{FF2B5EF4-FFF2-40B4-BE49-F238E27FC236}">
                <a16:creationId xmlns:a16="http://schemas.microsoft.com/office/drawing/2014/main" id="{BB7B1805-4BCA-4C38-BE35-EE3E81C3426C}"/>
              </a:ext>
            </a:extLst>
          </p:cNvPr>
          <p:cNvSpPr>
            <a:spLocks noGrp="1"/>
          </p:cNvSpPr>
          <p:nvPr>
            <p:ph type="sldNum" sz="quarter" idx="12"/>
          </p:nvPr>
        </p:nvSpPr>
        <p:spPr/>
        <p:txBody>
          <a:bodyPr/>
          <a:lstStyle/>
          <a:p>
            <a:fld id="{60559D74-D9D4-FB4E-BEBA-7BAAEB9A4101}" type="slidenum">
              <a:rPr lang="en-US" smtClean="0"/>
              <a:t>4</a:t>
            </a:fld>
            <a:endParaRPr lang="en-US"/>
          </a:p>
        </p:txBody>
      </p:sp>
    </p:spTree>
    <p:extLst>
      <p:ext uri="{BB962C8B-B14F-4D97-AF65-F5344CB8AC3E}">
        <p14:creationId xmlns:p14="http://schemas.microsoft.com/office/powerpoint/2010/main" val="269315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28600"/>
            <a:ext cx="7886700" cy="990599"/>
          </a:xfrm>
        </p:spPr>
        <p:txBody>
          <a:bodyPr>
            <a:normAutofit/>
          </a:bodyPr>
          <a:lstStyle/>
          <a:p>
            <a:pPr algn="ctr"/>
            <a:r>
              <a:rPr lang="en-US" dirty="0">
                <a:solidFill>
                  <a:srgbClr val="FFFF00"/>
                </a:solidFill>
              </a:rPr>
              <a:t>Keep in Mind: NIH Cost Principles</a:t>
            </a:r>
          </a:p>
        </p:txBody>
      </p:sp>
      <p:sp>
        <p:nvSpPr>
          <p:cNvPr id="2" name="Content Placeholder 1"/>
          <p:cNvSpPr>
            <a:spLocks noGrp="1"/>
          </p:cNvSpPr>
          <p:nvPr>
            <p:ph idx="1"/>
          </p:nvPr>
        </p:nvSpPr>
        <p:spPr>
          <a:xfrm>
            <a:off x="457200" y="1295400"/>
            <a:ext cx="8229600" cy="5257800"/>
          </a:xfrm>
        </p:spPr>
        <p:txBody>
          <a:bodyPr>
            <a:normAutofit fontScale="92500" lnSpcReduction="10000"/>
          </a:bodyPr>
          <a:lstStyle/>
          <a:p>
            <a:pPr>
              <a:lnSpc>
                <a:spcPct val="110000"/>
              </a:lnSpc>
              <a:spcBef>
                <a:spcPts val="0"/>
              </a:spcBef>
              <a:buClr>
                <a:schemeClr val="accent2"/>
              </a:buClr>
              <a:buNone/>
            </a:pPr>
            <a:r>
              <a:rPr lang="en-US" dirty="0">
                <a:solidFill>
                  <a:schemeClr val="tx1"/>
                </a:solidFill>
                <a:cs typeface="Arial" panose="020B0604020202020204" pitchFamily="34" charset="0"/>
              </a:rPr>
              <a:t>There are 4 guiding principles to determine whether a cost can be </a:t>
            </a:r>
          </a:p>
          <a:p>
            <a:pPr>
              <a:lnSpc>
                <a:spcPct val="110000"/>
              </a:lnSpc>
              <a:spcBef>
                <a:spcPts val="0"/>
              </a:spcBef>
              <a:buClr>
                <a:schemeClr val="accent2"/>
              </a:buClr>
              <a:buNone/>
            </a:pPr>
            <a:r>
              <a:rPr lang="en-US" dirty="0">
                <a:solidFill>
                  <a:schemeClr val="tx1"/>
                </a:solidFill>
                <a:cs typeface="Arial" panose="020B0604020202020204" pitchFamily="34" charset="0"/>
              </a:rPr>
              <a:t>charged to an NIH grant award. Is the cost:</a:t>
            </a:r>
          </a:p>
          <a:p>
            <a:pPr>
              <a:buClr>
                <a:schemeClr val="accent2"/>
              </a:buClr>
            </a:pPr>
            <a:endParaRPr lang="en-US" sz="1000" dirty="0">
              <a:solidFill>
                <a:schemeClr val="tx1"/>
              </a:solidFill>
              <a:cs typeface="Arial" panose="020B0604020202020204" pitchFamily="34" charset="0"/>
            </a:endParaRPr>
          </a:p>
          <a:p>
            <a:pPr>
              <a:buClr>
                <a:schemeClr val="accent2"/>
              </a:buClr>
            </a:pPr>
            <a:r>
              <a:rPr lang="en-US" b="1" i="1" dirty="0">
                <a:solidFill>
                  <a:srgbClr val="FFFF00"/>
                </a:solidFill>
                <a:cs typeface="Arial" panose="020B0604020202020204" pitchFamily="34" charset="0"/>
              </a:rPr>
              <a:t>Reasonable</a:t>
            </a:r>
            <a:r>
              <a:rPr lang="en-US" i="1" dirty="0">
                <a:solidFill>
                  <a:schemeClr val="tx1"/>
                </a:solidFill>
                <a:cs typeface="Arial" panose="020B0604020202020204" pitchFamily="34" charset="0"/>
              </a:rPr>
              <a:t>?</a:t>
            </a:r>
            <a:r>
              <a:rPr lang="en-US" dirty="0">
                <a:solidFill>
                  <a:schemeClr val="tx1"/>
                </a:solidFill>
                <a:cs typeface="Arial" panose="020B0604020202020204" pitchFamily="34" charset="0"/>
              </a:rPr>
              <a:t> Is the cost necessary for the grant’s               performance? Does the cost reflect what a                                     “prudent person” would pay?</a:t>
            </a:r>
          </a:p>
          <a:p>
            <a:pPr>
              <a:buClr>
                <a:schemeClr val="accent2"/>
              </a:buClr>
            </a:pPr>
            <a:endParaRPr lang="en-US" sz="900" dirty="0">
              <a:solidFill>
                <a:schemeClr val="tx1"/>
              </a:solidFill>
              <a:cs typeface="Arial" panose="020B0604020202020204" pitchFamily="34" charset="0"/>
            </a:endParaRPr>
          </a:p>
          <a:p>
            <a:pPr>
              <a:buClr>
                <a:schemeClr val="accent2"/>
              </a:buClr>
            </a:pPr>
            <a:r>
              <a:rPr lang="en-US" b="1" i="1" dirty="0">
                <a:solidFill>
                  <a:srgbClr val="FFFF00"/>
                </a:solidFill>
                <a:cs typeface="Arial" panose="020B0604020202020204" pitchFamily="34" charset="0"/>
              </a:rPr>
              <a:t>Allocable</a:t>
            </a:r>
            <a:r>
              <a:rPr lang="en-US" i="1" dirty="0">
                <a:solidFill>
                  <a:schemeClr val="tx1"/>
                </a:solidFill>
                <a:cs typeface="Arial" panose="020B0604020202020204" pitchFamily="34" charset="0"/>
              </a:rPr>
              <a:t>?</a:t>
            </a:r>
            <a:r>
              <a:rPr lang="en-US" dirty="0">
                <a:solidFill>
                  <a:schemeClr val="tx1"/>
                </a:solidFill>
                <a:cs typeface="Arial" panose="020B0604020202020204" pitchFamily="34" charset="0"/>
              </a:rPr>
              <a:t> Will the cost incurred have a demonstrable and specific benefit to the project to which it is charged?</a:t>
            </a:r>
          </a:p>
          <a:p>
            <a:pPr>
              <a:buClr>
                <a:schemeClr val="accent2"/>
              </a:buClr>
            </a:pPr>
            <a:endParaRPr lang="en-US" sz="900" dirty="0">
              <a:solidFill>
                <a:schemeClr val="tx1"/>
              </a:solidFill>
              <a:cs typeface="Arial" panose="020B0604020202020204" pitchFamily="34" charset="0"/>
            </a:endParaRPr>
          </a:p>
          <a:p>
            <a:pPr>
              <a:buClr>
                <a:schemeClr val="accent2"/>
              </a:buClr>
            </a:pPr>
            <a:r>
              <a:rPr lang="en-US" b="1" i="1" dirty="0">
                <a:solidFill>
                  <a:srgbClr val="FFFF00"/>
                </a:solidFill>
                <a:cs typeface="Arial" panose="020B0604020202020204" pitchFamily="34" charset="0"/>
              </a:rPr>
              <a:t>Allowable</a:t>
            </a:r>
            <a:r>
              <a:rPr lang="en-US" i="1" dirty="0">
                <a:solidFill>
                  <a:schemeClr val="tx1"/>
                </a:solidFill>
                <a:cs typeface="Arial" panose="020B0604020202020204" pitchFamily="34" charset="0"/>
              </a:rPr>
              <a:t>?</a:t>
            </a:r>
            <a:r>
              <a:rPr lang="en-US" dirty="0">
                <a:solidFill>
                  <a:schemeClr val="tx1"/>
                </a:solidFill>
                <a:cs typeface="Arial" panose="020B0604020202020204" pitchFamily="34" charset="0"/>
              </a:rPr>
              <a:t> The cost must not be designated as “unallowable” under Section J of OMB Circular A-21 and/or adhere to the terms and conditions of the particular award.</a:t>
            </a:r>
          </a:p>
          <a:p>
            <a:pPr>
              <a:buClr>
                <a:schemeClr val="accent2"/>
              </a:buClr>
            </a:pPr>
            <a:endParaRPr lang="en-US" sz="900" dirty="0">
              <a:solidFill>
                <a:schemeClr val="tx1"/>
              </a:solidFill>
              <a:cs typeface="Arial" panose="020B0604020202020204" pitchFamily="34" charset="0"/>
            </a:endParaRPr>
          </a:p>
          <a:p>
            <a:pPr>
              <a:buClr>
                <a:schemeClr val="accent2"/>
              </a:buClr>
            </a:pPr>
            <a:r>
              <a:rPr lang="en-US" b="1" i="1" dirty="0">
                <a:solidFill>
                  <a:srgbClr val="FFFF00"/>
                </a:solidFill>
                <a:cs typeface="Arial" panose="020B0604020202020204" pitchFamily="34" charset="0"/>
              </a:rPr>
              <a:t>Treated Consistently</a:t>
            </a:r>
            <a:r>
              <a:rPr lang="en-US" i="1" dirty="0">
                <a:solidFill>
                  <a:schemeClr val="tx1"/>
                </a:solidFill>
                <a:cs typeface="Arial" panose="020B0604020202020204" pitchFamily="34" charset="0"/>
              </a:rPr>
              <a:t>? </a:t>
            </a:r>
            <a:r>
              <a:rPr lang="en-US" dirty="0">
                <a:solidFill>
                  <a:schemeClr val="tx1"/>
                </a:solidFill>
                <a:cs typeface="Arial" panose="020B0604020202020204" pitchFamily="34" charset="0"/>
              </a:rPr>
              <a:t>Is the cost  treated in the same manner, as either direct or indirect, when used in like circumstances at the institution?</a:t>
            </a:r>
          </a:p>
          <a:p>
            <a:pPr lvl="1">
              <a:buClr>
                <a:schemeClr val="accent2"/>
              </a:buClr>
            </a:pPr>
            <a:endParaRPr lang="en-US" dirty="0">
              <a:solidFill>
                <a:schemeClr val="tx1"/>
              </a:solidFill>
              <a:cs typeface="Arial" panose="020B0604020202020204" pitchFamily="34" charset="0"/>
            </a:endParaRPr>
          </a:p>
          <a:p>
            <a:pPr lvl="1">
              <a:buClr>
                <a:schemeClr val="accent2"/>
              </a:buClr>
            </a:pPr>
            <a:endParaRPr lang="en-US" dirty="0">
              <a:latin typeface="Arial" panose="020B0604020202020204" pitchFamily="34" charset="0"/>
              <a:cs typeface="Arial" panose="020B0604020202020204" pitchFamily="34" charset="0"/>
            </a:endParaRPr>
          </a:p>
          <a:p>
            <a:pPr lvl="1">
              <a:buClr>
                <a:schemeClr val="accent2"/>
              </a:buClr>
            </a:pPr>
            <a:endParaRPr lang="en-US" dirty="0">
              <a:latin typeface="Arial" panose="020B0604020202020204" pitchFamily="34" charset="0"/>
              <a:cs typeface="Arial" panose="020B0604020202020204" pitchFamily="34" charset="0"/>
            </a:endParaRPr>
          </a:p>
          <a:p>
            <a:pPr lvl="1">
              <a:buClr>
                <a:schemeClr val="accent2"/>
              </a:buClr>
            </a:pPr>
            <a:endParaRPr lang="en-US" dirty="0">
              <a:latin typeface="Arial" panose="020B0604020202020204" pitchFamily="34" charset="0"/>
              <a:cs typeface="Arial" panose="020B0604020202020204" pitchFamily="34" charset="0"/>
            </a:endParaRPr>
          </a:p>
          <a:p>
            <a:pPr>
              <a:buClr>
                <a:schemeClr val="accent2"/>
              </a:buClr>
            </a:pPr>
            <a:endParaRPr lang="en-US" sz="3200" dirty="0">
              <a:latin typeface="Arial" panose="020B0604020202020204" pitchFamily="34" charset="0"/>
              <a:cs typeface="Arial" panose="020B0604020202020204" pitchFamily="34" charset="0"/>
            </a:endParaRPr>
          </a:p>
          <a:p>
            <a:pPr>
              <a:buClr>
                <a:schemeClr val="accent2"/>
              </a:buClr>
            </a:pPr>
            <a:endParaRPr lang="en-US" dirty="0"/>
          </a:p>
          <a:p>
            <a:endParaRPr lang="en-US" dirty="0"/>
          </a:p>
        </p:txBody>
      </p:sp>
      <p:cxnSp>
        <p:nvCxnSpPr>
          <p:cNvPr id="4" name="Straight Connector 3"/>
          <p:cNvCxnSpPr/>
          <p:nvPr/>
        </p:nvCxnSpPr>
        <p:spPr>
          <a:xfrm>
            <a:off x="685800" y="12192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6391668"/>
            <a:ext cx="8610600" cy="3139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
                <a:srgbClr val="97E9D5"/>
              </a:buClr>
              <a:buSzTx/>
              <a:buFontTx/>
              <a:buNone/>
              <a:tabLst/>
              <a:defRPr/>
            </a:pPr>
            <a:r>
              <a:rPr kumimoji="0" lang="en-US" sz="1600" b="0" i="1"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NIH Grants Policy Statement, Section 7: </a:t>
            </a:r>
            <a:r>
              <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2"/>
              </a:rPr>
              <a:t>https://grants.nih.gov/grants/policy/nihgps/nihgps.pdf</a:t>
            </a:r>
            <a:endPar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7010400" y="1676400"/>
            <a:ext cx="1447800" cy="1430513"/>
          </a:xfrm>
          <a:prstGeom prst="rect">
            <a:avLst/>
          </a:prstGeom>
          <a:noFill/>
          <a:ln w="9525">
            <a:noFill/>
            <a:miter lim="800000"/>
            <a:headEnd/>
            <a:tailEnd/>
          </a:ln>
        </p:spPr>
      </p:pic>
    </p:spTree>
    <p:extLst>
      <p:ext uri="{BB962C8B-B14F-4D97-AF65-F5344CB8AC3E}">
        <p14:creationId xmlns:p14="http://schemas.microsoft.com/office/powerpoint/2010/main" val="13478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2955-69D2-472A-967E-DC97F598F66A}"/>
              </a:ext>
            </a:extLst>
          </p:cNvPr>
          <p:cNvSpPr>
            <a:spLocks noGrp="1"/>
          </p:cNvSpPr>
          <p:nvPr>
            <p:ph type="title"/>
          </p:nvPr>
        </p:nvSpPr>
        <p:spPr>
          <a:xfrm>
            <a:off x="123738" y="79124"/>
            <a:ext cx="8896524" cy="522574"/>
          </a:xfrm>
        </p:spPr>
        <p:txBody>
          <a:bodyPr/>
          <a:lstStyle/>
          <a:p>
            <a:r>
              <a:rPr lang="en-US" sz="2600" dirty="0"/>
              <a:t>Top Reasons Expense Reports are Sent Back for Revision</a:t>
            </a:r>
          </a:p>
        </p:txBody>
      </p:sp>
      <p:sp>
        <p:nvSpPr>
          <p:cNvPr id="3" name="Content Placeholder 2">
            <a:extLst>
              <a:ext uri="{FF2B5EF4-FFF2-40B4-BE49-F238E27FC236}">
                <a16:creationId xmlns:a16="http://schemas.microsoft.com/office/drawing/2014/main" id="{6B48E862-0943-4600-BA49-CC2A0CA5E7D6}"/>
              </a:ext>
            </a:extLst>
          </p:cNvPr>
          <p:cNvSpPr>
            <a:spLocks noGrp="1"/>
          </p:cNvSpPr>
          <p:nvPr>
            <p:ph idx="1"/>
          </p:nvPr>
        </p:nvSpPr>
        <p:spPr>
          <a:xfrm>
            <a:off x="216745" y="950524"/>
            <a:ext cx="8710509" cy="5407377"/>
          </a:xfrm>
        </p:spPr>
        <p:txBody>
          <a:bodyPr>
            <a:normAutofit fontScale="92500" lnSpcReduction="10000"/>
          </a:bodyPr>
          <a:lstStyle/>
          <a:p>
            <a:r>
              <a:rPr lang="en-US" sz="3000" dirty="0"/>
              <a:t>Insufficient business purpose detail</a:t>
            </a:r>
          </a:p>
          <a:p>
            <a:r>
              <a:rPr lang="en-US" sz="3000" dirty="0"/>
              <a:t>Unallowable expenses, including unallowable airline for foreign travel</a:t>
            </a:r>
          </a:p>
          <a:p>
            <a:r>
              <a:rPr lang="en-US" sz="3000" dirty="0"/>
              <a:t>Expenses on days other than permitted travel days</a:t>
            </a:r>
          </a:p>
          <a:p>
            <a:r>
              <a:rPr lang="en-US" sz="3000" dirty="0"/>
              <a:t>Meals over the limit</a:t>
            </a:r>
          </a:p>
          <a:p>
            <a:r>
              <a:rPr lang="en-US" sz="3000" dirty="0"/>
              <a:t>Not enough detail about attendees at a multi-person meal</a:t>
            </a:r>
          </a:p>
          <a:p>
            <a:r>
              <a:rPr lang="en-US" sz="3000" dirty="0"/>
              <a:t>Lack of detailed receipt or currency conversion documentation</a:t>
            </a:r>
          </a:p>
          <a:p>
            <a:r>
              <a:rPr lang="en-US" sz="3000" dirty="0"/>
              <a:t>Lack of prior approval documentation for purchases on personal credit card or exceptions to Partners business expense policy</a:t>
            </a:r>
          </a:p>
        </p:txBody>
      </p:sp>
      <p:sp>
        <p:nvSpPr>
          <p:cNvPr id="4" name="Slide Number Placeholder 3">
            <a:extLst>
              <a:ext uri="{FF2B5EF4-FFF2-40B4-BE49-F238E27FC236}">
                <a16:creationId xmlns:a16="http://schemas.microsoft.com/office/drawing/2014/main" id="{43CFAEE8-DDEE-42C1-99D8-17784E504458}"/>
              </a:ext>
            </a:extLst>
          </p:cNvPr>
          <p:cNvSpPr>
            <a:spLocks noGrp="1"/>
          </p:cNvSpPr>
          <p:nvPr>
            <p:ph type="sldNum" sz="quarter" idx="12"/>
          </p:nvPr>
        </p:nvSpPr>
        <p:spPr/>
        <p:txBody>
          <a:bodyPr/>
          <a:lstStyle/>
          <a:p>
            <a:fld id="{60559D74-D9D4-FB4E-BEBA-7BAAEB9A4101}" type="slidenum">
              <a:rPr lang="en-US" smtClean="0"/>
              <a:t>6</a:t>
            </a:fld>
            <a:endParaRPr lang="en-US"/>
          </a:p>
        </p:txBody>
      </p:sp>
    </p:spTree>
    <p:extLst>
      <p:ext uri="{BB962C8B-B14F-4D97-AF65-F5344CB8AC3E}">
        <p14:creationId xmlns:p14="http://schemas.microsoft.com/office/powerpoint/2010/main" val="266352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Submitting an Expense Report is like…</a:t>
            </a:r>
          </a:p>
        </p:txBody>
      </p:sp>
      <p:sp>
        <p:nvSpPr>
          <p:cNvPr id="3" name="Content Placeholder 2"/>
          <p:cNvSpPr>
            <a:spLocks noGrp="1"/>
          </p:cNvSpPr>
          <p:nvPr>
            <p:ph idx="1"/>
          </p:nvPr>
        </p:nvSpPr>
        <p:spPr/>
        <p:txBody>
          <a:bodyPr>
            <a:normAutofit fontScale="85000" lnSpcReduction="20000"/>
          </a:bodyPr>
          <a:lstStyle/>
          <a:p>
            <a:r>
              <a:rPr lang="en-US" dirty="0"/>
              <a:t>Telling a whole story</a:t>
            </a:r>
          </a:p>
          <a:p>
            <a:pPr lvl="1"/>
            <a:r>
              <a:rPr lang="en-US" dirty="0">
                <a:solidFill>
                  <a:schemeClr val="tx1"/>
                </a:solidFill>
              </a:rPr>
              <a:t>How did you commute to the airport?</a:t>
            </a:r>
          </a:p>
          <a:p>
            <a:pPr lvl="1"/>
            <a:r>
              <a:rPr lang="en-US" dirty="0">
                <a:solidFill>
                  <a:schemeClr val="tx1"/>
                </a:solidFill>
              </a:rPr>
              <a:t>Where did you stay?</a:t>
            </a:r>
          </a:p>
          <a:p>
            <a:pPr lvl="1"/>
            <a:r>
              <a:rPr lang="en-US" dirty="0">
                <a:solidFill>
                  <a:schemeClr val="tx1"/>
                </a:solidFill>
              </a:rPr>
              <a:t>Meals you had – only 1 breakfast, lunch and dinner allowed per day! </a:t>
            </a:r>
          </a:p>
          <a:p>
            <a:pPr lvl="1"/>
            <a:r>
              <a:rPr lang="en-US" dirty="0">
                <a:solidFill>
                  <a:schemeClr val="tx1"/>
                </a:solidFill>
              </a:rPr>
              <a:t>Did you have beverage/snack in lieu of a meal ? (If yes, which meal did the snack replace?)</a:t>
            </a:r>
          </a:p>
          <a:p>
            <a:pPr lvl="1"/>
            <a:r>
              <a:rPr lang="en-US" dirty="0">
                <a:solidFill>
                  <a:schemeClr val="tx1"/>
                </a:solidFill>
              </a:rPr>
              <a:t>How did you commute from the conference/hotel site to the airport on the way back?</a:t>
            </a:r>
          </a:p>
          <a:p>
            <a:pPr lvl="1"/>
            <a:r>
              <a:rPr lang="en-US" dirty="0">
                <a:solidFill>
                  <a:schemeClr val="tx1"/>
                </a:solidFill>
              </a:rPr>
              <a:t>How did you arrive home?</a:t>
            </a:r>
          </a:p>
          <a:p>
            <a:pPr marL="457200" lvl="1" indent="0">
              <a:buNone/>
            </a:pPr>
            <a:r>
              <a:rPr lang="en-US" i="1" dirty="0">
                <a:solidFill>
                  <a:schemeClr val="tx1"/>
                </a:solidFill>
              </a:rPr>
              <a:t>The goal is to have everything documented in an understandable way not just for the approver looking at it now but also for a potential future auditor who may be looking at it years after you took the trip when it’s difficult to remember the details &amp; nuances.</a:t>
            </a:r>
          </a:p>
          <a:p>
            <a:pPr marL="457200" lvl="1" indent="0">
              <a:buNone/>
            </a:pPr>
            <a:endParaRPr lang="en-US" dirty="0"/>
          </a:p>
        </p:txBody>
      </p:sp>
      <p:sp>
        <p:nvSpPr>
          <p:cNvPr id="4" name="Slide Number Placeholder 3"/>
          <p:cNvSpPr>
            <a:spLocks noGrp="1"/>
          </p:cNvSpPr>
          <p:nvPr>
            <p:ph type="sldNum" sz="quarter" idx="12"/>
          </p:nvPr>
        </p:nvSpPr>
        <p:spPr/>
        <p:txBody>
          <a:bodyPr/>
          <a:lstStyle/>
          <a:p>
            <a:fld id="{60559D74-D9D4-FB4E-BEBA-7BAAEB9A4101}" type="slidenum">
              <a:rPr lang="en-US" smtClean="0"/>
              <a:t>7</a:t>
            </a:fld>
            <a:endParaRPr lang="en-US"/>
          </a:p>
        </p:txBody>
      </p:sp>
    </p:spTree>
    <p:extLst>
      <p:ext uri="{BB962C8B-B14F-4D97-AF65-F5344CB8AC3E}">
        <p14:creationId xmlns:p14="http://schemas.microsoft.com/office/powerpoint/2010/main" val="409236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Submitting a Complete Report </a:t>
            </a:r>
          </a:p>
        </p:txBody>
      </p:sp>
      <p:sp>
        <p:nvSpPr>
          <p:cNvPr id="3" name="Content Placeholder 2"/>
          <p:cNvSpPr>
            <a:spLocks noGrp="1"/>
          </p:cNvSpPr>
          <p:nvPr>
            <p:ph idx="1"/>
          </p:nvPr>
        </p:nvSpPr>
        <p:spPr/>
        <p:txBody>
          <a:bodyPr>
            <a:normAutofit fontScale="92500" lnSpcReduction="10000"/>
          </a:bodyPr>
          <a:lstStyle/>
          <a:p>
            <a:r>
              <a:rPr lang="en-US" dirty="0"/>
              <a:t>Your expense report is intended to be a </a:t>
            </a:r>
            <a:r>
              <a:rPr lang="en-US" dirty="0">
                <a:solidFill>
                  <a:srgbClr val="C00000"/>
                </a:solidFill>
              </a:rPr>
              <a:t>complete report of all expenses </a:t>
            </a:r>
            <a:r>
              <a:rPr lang="en-US" dirty="0"/>
              <a:t>associated with your trip, not just a list of the expenses for which you are requesting reimbursement.</a:t>
            </a:r>
          </a:p>
          <a:p>
            <a:pPr lvl="1"/>
            <a:r>
              <a:rPr lang="en-US" dirty="0">
                <a:solidFill>
                  <a:schemeClr val="tx1"/>
                </a:solidFill>
              </a:rPr>
              <a:t>If your </a:t>
            </a:r>
            <a:r>
              <a:rPr lang="en-US" u="sng" dirty="0">
                <a:solidFill>
                  <a:schemeClr val="tx1"/>
                </a:solidFill>
              </a:rPr>
              <a:t>airfare </a:t>
            </a:r>
            <a:r>
              <a:rPr lang="en-US" dirty="0">
                <a:solidFill>
                  <a:schemeClr val="tx1"/>
                </a:solidFill>
              </a:rPr>
              <a:t>was booked via Egencia and charged directly to an MGH fund number, it still needs to be included on your expense report but should be marked as </a:t>
            </a:r>
            <a:r>
              <a:rPr lang="en-US" u="sng" dirty="0">
                <a:solidFill>
                  <a:schemeClr val="tx1"/>
                </a:solidFill>
              </a:rPr>
              <a:t>pre-paid </a:t>
            </a:r>
            <a:r>
              <a:rPr lang="en-US" dirty="0">
                <a:solidFill>
                  <a:schemeClr val="tx1"/>
                </a:solidFill>
              </a:rPr>
              <a:t>so that you don’t receive reimbursement for that cost. </a:t>
            </a:r>
          </a:p>
          <a:p>
            <a:pPr lvl="1"/>
            <a:r>
              <a:rPr lang="en-US" dirty="0">
                <a:solidFill>
                  <a:schemeClr val="tx1"/>
                </a:solidFill>
              </a:rPr>
              <a:t>If another organization is paying for part of your trip, the expenses they are paying for should be included on your expense report but should be marked as </a:t>
            </a:r>
            <a:r>
              <a:rPr lang="en-US" u="sng" dirty="0">
                <a:solidFill>
                  <a:schemeClr val="tx1"/>
                </a:solidFill>
              </a:rPr>
              <a:t>pre-paid</a:t>
            </a:r>
            <a:r>
              <a:rPr lang="en-US" dirty="0">
                <a:solidFill>
                  <a:schemeClr val="tx1"/>
                </a:solidFill>
              </a:rPr>
              <a:t>.    </a:t>
            </a:r>
          </a:p>
        </p:txBody>
      </p:sp>
      <p:sp>
        <p:nvSpPr>
          <p:cNvPr id="4" name="Slide Number Placeholder 3"/>
          <p:cNvSpPr>
            <a:spLocks noGrp="1"/>
          </p:cNvSpPr>
          <p:nvPr>
            <p:ph type="sldNum" sz="quarter" idx="12"/>
          </p:nvPr>
        </p:nvSpPr>
        <p:spPr/>
        <p:txBody>
          <a:bodyPr/>
          <a:lstStyle/>
          <a:p>
            <a:fld id="{60559D74-D9D4-FB4E-BEBA-7BAAEB9A4101}" type="slidenum">
              <a:rPr lang="en-US" smtClean="0"/>
              <a:t>8</a:t>
            </a:fld>
            <a:endParaRPr lang="en-US"/>
          </a:p>
        </p:txBody>
      </p:sp>
    </p:spTree>
    <p:extLst>
      <p:ext uri="{BB962C8B-B14F-4D97-AF65-F5344CB8AC3E}">
        <p14:creationId xmlns:p14="http://schemas.microsoft.com/office/powerpoint/2010/main" val="3236378603"/>
      </p:ext>
    </p:extLst>
  </p:cSld>
  <p:clrMapOvr>
    <a:masterClrMapping/>
  </p:clrMapOvr>
</p:sld>
</file>

<file path=ppt/theme/theme1.xml><?xml version="1.0" encoding="utf-8"?>
<a:theme xmlns:a="http://schemas.openxmlformats.org/drawingml/2006/main" name="CAMIS">
  <a:themeElements>
    <a:clrScheme name="Custom 2">
      <a:dk1>
        <a:sysClr val="windowText" lastClr="000000"/>
      </a:dk1>
      <a:lt1>
        <a:sysClr val="window" lastClr="FFFFFF"/>
      </a:lt1>
      <a:dk2>
        <a:srgbClr val="242852"/>
      </a:dk2>
      <a:lt2>
        <a:srgbClr val="9BC0DD"/>
      </a:lt2>
      <a:accent1>
        <a:srgbClr val="5E93BF"/>
      </a:accent1>
      <a:accent2>
        <a:srgbClr val="275D91"/>
      </a:accent2>
      <a:accent3>
        <a:srgbClr val="7F8FA9"/>
      </a:accent3>
      <a:accent4>
        <a:srgbClr val="275D91"/>
      </a:accent4>
      <a:accent5>
        <a:srgbClr val="228EAE"/>
      </a:accent5>
      <a:accent6>
        <a:srgbClr val="FFCC66"/>
      </a:accent6>
      <a:hlink>
        <a:srgbClr val="CCFF66"/>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CAMIS.thmx</Template>
  <TotalTime>494</TotalTime>
  <Words>2348</Words>
  <Application>Microsoft Office PowerPoint</Application>
  <PresentationFormat>On-screen Show (4:3)</PresentationFormat>
  <Paragraphs>225</Paragraphs>
  <Slides>33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Corbel</vt:lpstr>
      <vt:lpstr>Helvetica</vt:lpstr>
      <vt:lpstr>CAMIS</vt:lpstr>
      <vt:lpstr>Depth</vt:lpstr>
      <vt:lpstr>Best Practices for Submitting Your Expense Reports</vt:lpstr>
      <vt:lpstr>Welcome back from SNMMI Annual Meeting</vt:lpstr>
      <vt:lpstr>Today’s Objectives</vt:lpstr>
      <vt:lpstr>Preparing to submit your Expense Report</vt:lpstr>
      <vt:lpstr>Step One</vt:lpstr>
      <vt:lpstr>Keep in Mind: NIH Cost Principles</vt:lpstr>
      <vt:lpstr>Top Reasons Expense Reports are Sent Back for Revision</vt:lpstr>
      <vt:lpstr>Submitting an Expense Report is like…</vt:lpstr>
      <vt:lpstr>Submitting a Complete Report </vt:lpstr>
      <vt:lpstr>Submitting a Complete Report </vt:lpstr>
      <vt:lpstr>Submitting a Complete Report </vt:lpstr>
      <vt:lpstr>Business Purpose Detail</vt:lpstr>
      <vt:lpstr>Business Purpose Detail Examples</vt:lpstr>
      <vt:lpstr>Business Purpose Detail Examples</vt:lpstr>
      <vt:lpstr>Foreign Airlines</vt:lpstr>
      <vt:lpstr>Permitted Travel Days</vt:lpstr>
      <vt:lpstr>Permitted Travel Days</vt:lpstr>
      <vt:lpstr>Permitted Travel Days</vt:lpstr>
      <vt:lpstr>Allowable Amounts</vt:lpstr>
      <vt:lpstr>Allowable Amounts</vt:lpstr>
      <vt:lpstr>Rental cars</vt:lpstr>
      <vt:lpstr>Allowable vehicle rental costs</vt:lpstr>
      <vt:lpstr>I paid for a group lunch.</vt:lpstr>
      <vt:lpstr>I paid for a group lunch, part 2.</vt:lpstr>
      <vt:lpstr>Receipts</vt:lpstr>
      <vt:lpstr>Lost Receipts</vt:lpstr>
      <vt:lpstr>PowerPoint Presentation</vt:lpstr>
      <vt:lpstr>Non-Employees</vt:lpstr>
      <vt:lpstr>Employees on MGH payroll</vt:lpstr>
      <vt:lpstr>Self-Enrollment Request for Access: Expenses and eCheck</vt:lpstr>
      <vt:lpstr>Expenses Module</vt:lpstr>
      <vt:lpstr>Tips on submitting your Expense Report</vt:lpstr>
      <vt:lpstr>Supply Chain Client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 Grogg</dc:creator>
  <cp:lastModifiedBy>Agro, Christina A.</cp:lastModifiedBy>
  <cp:revision>143</cp:revision>
  <dcterms:created xsi:type="dcterms:W3CDTF">2015-12-07T17:01:06Z</dcterms:created>
  <dcterms:modified xsi:type="dcterms:W3CDTF">2019-07-17T18:24:56Z</dcterms:modified>
</cp:coreProperties>
</file>