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8" r:id="rId3"/>
    <p:sldId id="299" r:id="rId4"/>
    <p:sldId id="300" r:id="rId5"/>
    <p:sldId id="302" r:id="rId6"/>
    <p:sldId id="301" r:id="rId7"/>
    <p:sldId id="303" r:id="rId8"/>
    <p:sldId id="306" r:id="rId9"/>
    <p:sldId id="295" r:id="rId10"/>
    <p:sldId id="307" r:id="rId11"/>
    <p:sldId id="293" r:id="rId12"/>
    <p:sldId id="308" r:id="rId13"/>
    <p:sldId id="291" r:id="rId14"/>
    <p:sldId id="288" r:id="rId15"/>
    <p:sldId id="289" r:id="rId16"/>
    <p:sldId id="262" r:id="rId17"/>
    <p:sldId id="261" r:id="rId18"/>
    <p:sldId id="297" r:id="rId19"/>
    <p:sldId id="309" r:id="rId20"/>
    <p:sldId id="310" r:id="rId21"/>
    <p:sldId id="292" r:id="rId22"/>
    <p:sldId id="266" r:id="rId23"/>
    <p:sldId id="265" r:id="rId24"/>
    <p:sldId id="268" r:id="rId25"/>
    <p:sldId id="267" r:id="rId26"/>
    <p:sldId id="264" r:id="rId27"/>
    <p:sldId id="269" r:id="rId28"/>
    <p:sldId id="270" r:id="rId29"/>
    <p:sldId id="272" r:id="rId30"/>
    <p:sldId id="273" r:id="rId31"/>
    <p:sldId id="271" r:id="rId32"/>
    <p:sldId id="275" r:id="rId33"/>
    <p:sldId id="274" r:id="rId34"/>
    <p:sldId id="276" r:id="rId35"/>
    <p:sldId id="278" r:id="rId36"/>
    <p:sldId id="277" r:id="rId37"/>
    <p:sldId id="280" r:id="rId38"/>
    <p:sldId id="279" r:id="rId39"/>
    <p:sldId id="282" r:id="rId40"/>
    <p:sldId id="305" r:id="rId41"/>
    <p:sldId id="28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B37D1-B306-45C9-965C-DD89274AFEAE}" type="doc">
      <dgm:prSet loTypeId="urn:microsoft.com/office/officeart/2005/8/layout/default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FCF66F4-4C29-44E0-8FC2-2014AC109B8F}">
      <dgm:prSet/>
      <dgm:spPr/>
      <dgm:t>
        <a:bodyPr/>
        <a:lstStyle/>
        <a:p>
          <a:r>
            <a:rPr lang="en-US" dirty="0"/>
            <a:t>Do not transfer without Research Compliance approval</a:t>
          </a:r>
        </a:p>
      </dgm:t>
    </dgm:pt>
    <dgm:pt modelId="{6DF8396D-FB90-442D-AC94-3F58500306AC}" type="parTrans" cxnId="{A9060164-F5DC-4DB0-8024-D1E0C353AD2C}">
      <dgm:prSet/>
      <dgm:spPr/>
      <dgm:t>
        <a:bodyPr/>
        <a:lstStyle/>
        <a:p>
          <a:endParaRPr lang="en-US"/>
        </a:p>
      </dgm:t>
    </dgm:pt>
    <dgm:pt modelId="{74225F07-3F3C-49DB-8B5E-02B5920B26C6}" type="sibTrans" cxnId="{A9060164-F5DC-4DB0-8024-D1E0C353AD2C}">
      <dgm:prSet/>
      <dgm:spPr/>
      <dgm:t>
        <a:bodyPr/>
        <a:lstStyle/>
        <a:p>
          <a:endParaRPr lang="en-US"/>
        </a:p>
      </dgm:t>
    </dgm:pt>
    <dgm:pt modelId="{AC9DFAE3-1284-4D63-890E-F80BE8C9B8C8}">
      <dgm:prSet/>
      <dgm:spPr/>
      <dgm:t>
        <a:bodyPr/>
        <a:lstStyle/>
        <a:p>
          <a:r>
            <a:rPr lang="en-US" dirty="0"/>
            <a:t>DEA registration approval does not allow for sale or distribution of controlled substances</a:t>
          </a:r>
        </a:p>
      </dgm:t>
    </dgm:pt>
    <dgm:pt modelId="{BF9F711A-C3A3-4338-95DE-32EDB19C3431}" type="parTrans" cxnId="{CC4CCF3E-ED72-45B6-AD1C-F52FAD5A4321}">
      <dgm:prSet/>
      <dgm:spPr/>
      <dgm:t>
        <a:bodyPr/>
        <a:lstStyle/>
        <a:p>
          <a:endParaRPr lang="en-US"/>
        </a:p>
      </dgm:t>
    </dgm:pt>
    <dgm:pt modelId="{6004F9A4-3106-4539-A6DF-1906D28106D9}" type="sibTrans" cxnId="{CC4CCF3E-ED72-45B6-AD1C-F52FAD5A4321}">
      <dgm:prSet/>
      <dgm:spPr/>
      <dgm:t>
        <a:bodyPr/>
        <a:lstStyle/>
        <a:p>
          <a:endParaRPr lang="en-US"/>
        </a:p>
      </dgm:t>
    </dgm:pt>
    <dgm:pt modelId="{36E52B69-C254-43FF-BC9A-6B25F9A88A59}">
      <dgm:prSet/>
      <dgm:spPr/>
      <dgm:t>
        <a:bodyPr/>
        <a:lstStyle/>
        <a:p>
          <a:r>
            <a:rPr lang="en-US" dirty="0"/>
            <a:t>In rare circumstances (hard to get CS, lab closure, high dollar), are appropriate times for requests</a:t>
          </a:r>
        </a:p>
      </dgm:t>
    </dgm:pt>
    <dgm:pt modelId="{7EFF9E6E-E386-44FB-A789-2090652F6A4D}" type="parTrans" cxnId="{1CEE84D6-2C2E-4CAB-9B17-917B09AC09B6}">
      <dgm:prSet/>
      <dgm:spPr/>
      <dgm:t>
        <a:bodyPr/>
        <a:lstStyle/>
        <a:p>
          <a:endParaRPr lang="en-US"/>
        </a:p>
      </dgm:t>
    </dgm:pt>
    <dgm:pt modelId="{0F8D64D6-E6D0-4EB1-B3D4-4648687FB16A}" type="sibTrans" cxnId="{1CEE84D6-2C2E-4CAB-9B17-917B09AC09B6}">
      <dgm:prSet/>
      <dgm:spPr/>
      <dgm:t>
        <a:bodyPr/>
        <a:lstStyle/>
        <a:p>
          <a:endParaRPr lang="en-US"/>
        </a:p>
      </dgm:t>
    </dgm:pt>
    <dgm:pt modelId="{38E66C89-D3E0-4A71-BFCF-A5FDBA39DD9E}">
      <dgm:prSet phldrT="[Text]"/>
      <dgm:spPr/>
      <dgm:t>
        <a:bodyPr/>
        <a:lstStyle/>
        <a:p>
          <a:r>
            <a:rPr lang="en-US" dirty="0"/>
            <a:t>Must have approved transfer form for records</a:t>
          </a:r>
        </a:p>
      </dgm:t>
    </dgm:pt>
    <dgm:pt modelId="{4CC438DB-F8B9-41E7-93F6-88A0AA14FAA6}" type="parTrans" cxnId="{CF27E640-752E-4772-85C2-3AC5616F6DFC}">
      <dgm:prSet/>
      <dgm:spPr/>
      <dgm:t>
        <a:bodyPr/>
        <a:lstStyle/>
        <a:p>
          <a:endParaRPr lang="en-US"/>
        </a:p>
      </dgm:t>
    </dgm:pt>
    <dgm:pt modelId="{11FBF31B-BDD8-400B-9AA3-0EB071D62A09}" type="sibTrans" cxnId="{CF27E640-752E-4772-85C2-3AC5616F6DFC}">
      <dgm:prSet/>
      <dgm:spPr/>
      <dgm:t>
        <a:bodyPr/>
        <a:lstStyle/>
        <a:p>
          <a:endParaRPr lang="en-US"/>
        </a:p>
      </dgm:t>
    </dgm:pt>
    <dgm:pt modelId="{0A57D99B-159A-468B-BFCF-EA398791E7B4}" type="pres">
      <dgm:prSet presAssocID="{5B4B37D1-B306-45C9-965C-DD89274AFEAE}" presName="diagram" presStyleCnt="0">
        <dgm:presLayoutVars>
          <dgm:dir/>
          <dgm:resizeHandles val="exact"/>
        </dgm:presLayoutVars>
      </dgm:prSet>
      <dgm:spPr/>
    </dgm:pt>
    <dgm:pt modelId="{5D850E8B-614A-4920-8D80-7DEF2A3453BD}" type="pres">
      <dgm:prSet presAssocID="{6FCF66F4-4C29-44E0-8FC2-2014AC109B8F}" presName="node" presStyleLbl="node1" presStyleIdx="0" presStyleCnt="4" custLinFactNeighborX="-1139" custLinFactNeighborY="9353">
        <dgm:presLayoutVars>
          <dgm:bulletEnabled val="1"/>
        </dgm:presLayoutVars>
      </dgm:prSet>
      <dgm:spPr>
        <a:prstGeom prst="roundRect">
          <a:avLst/>
        </a:prstGeom>
      </dgm:spPr>
    </dgm:pt>
    <dgm:pt modelId="{09077D71-107F-45E2-B5F7-0A304384E083}" type="pres">
      <dgm:prSet presAssocID="{74225F07-3F3C-49DB-8B5E-02B5920B26C6}" presName="sibTrans" presStyleCnt="0"/>
      <dgm:spPr/>
    </dgm:pt>
    <dgm:pt modelId="{085FF9C5-D5C9-4DF3-BD8F-3EB85AF6E96E}" type="pres">
      <dgm:prSet presAssocID="{AC9DFAE3-1284-4D63-890E-F80BE8C9B8C8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FC8E18AE-B6E5-4B38-A3FB-8228C3EA46C5}" type="pres">
      <dgm:prSet presAssocID="{6004F9A4-3106-4539-A6DF-1906D28106D9}" presName="sibTrans" presStyleCnt="0"/>
      <dgm:spPr/>
    </dgm:pt>
    <dgm:pt modelId="{2165410B-827C-4CBF-AE4D-3E9541CDCB5C}" type="pres">
      <dgm:prSet presAssocID="{36E52B69-C254-43FF-BC9A-6B25F9A88A59}" presName="node" presStyleLbl="node1" presStyleIdx="2" presStyleCnt="4" custLinFactNeighborX="-1139" custLinFactNeighborY="9353">
        <dgm:presLayoutVars>
          <dgm:bulletEnabled val="1"/>
        </dgm:presLayoutVars>
      </dgm:prSet>
      <dgm:spPr>
        <a:prstGeom prst="roundRect">
          <a:avLst/>
        </a:prstGeom>
      </dgm:spPr>
    </dgm:pt>
    <dgm:pt modelId="{D0C61F50-4D1E-40A6-BB32-95425135AFA3}" type="pres">
      <dgm:prSet presAssocID="{0F8D64D6-E6D0-4EB1-B3D4-4648687FB16A}" presName="sibTrans" presStyleCnt="0"/>
      <dgm:spPr/>
    </dgm:pt>
    <dgm:pt modelId="{3E311CB0-6F27-4065-899A-DC0003A47A73}" type="pres">
      <dgm:prSet presAssocID="{38E66C89-D3E0-4A71-BFCF-A5FDBA39DD9E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2A147C04-430D-42C8-BEC1-7E25321E122F}" type="presOf" srcId="{AC9DFAE3-1284-4D63-890E-F80BE8C9B8C8}" destId="{085FF9C5-D5C9-4DF3-BD8F-3EB85AF6E96E}" srcOrd="0" destOrd="0" presId="urn:microsoft.com/office/officeart/2005/8/layout/default"/>
    <dgm:cxn modelId="{CC4CCF3E-ED72-45B6-AD1C-F52FAD5A4321}" srcId="{5B4B37D1-B306-45C9-965C-DD89274AFEAE}" destId="{AC9DFAE3-1284-4D63-890E-F80BE8C9B8C8}" srcOrd="1" destOrd="0" parTransId="{BF9F711A-C3A3-4338-95DE-32EDB19C3431}" sibTransId="{6004F9A4-3106-4539-A6DF-1906D28106D9}"/>
    <dgm:cxn modelId="{CF27E640-752E-4772-85C2-3AC5616F6DFC}" srcId="{5B4B37D1-B306-45C9-965C-DD89274AFEAE}" destId="{38E66C89-D3E0-4A71-BFCF-A5FDBA39DD9E}" srcOrd="3" destOrd="0" parTransId="{4CC438DB-F8B9-41E7-93F6-88A0AA14FAA6}" sibTransId="{11FBF31B-BDD8-400B-9AA3-0EB071D62A09}"/>
    <dgm:cxn modelId="{A9060164-F5DC-4DB0-8024-D1E0C353AD2C}" srcId="{5B4B37D1-B306-45C9-965C-DD89274AFEAE}" destId="{6FCF66F4-4C29-44E0-8FC2-2014AC109B8F}" srcOrd="0" destOrd="0" parTransId="{6DF8396D-FB90-442D-AC94-3F58500306AC}" sibTransId="{74225F07-3F3C-49DB-8B5E-02B5920B26C6}"/>
    <dgm:cxn modelId="{8B3E1B54-9989-4D1F-99ED-69B47D6CDFF3}" type="presOf" srcId="{38E66C89-D3E0-4A71-BFCF-A5FDBA39DD9E}" destId="{3E311CB0-6F27-4065-899A-DC0003A47A73}" srcOrd="0" destOrd="0" presId="urn:microsoft.com/office/officeart/2005/8/layout/default"/>
    <dgm:cxn modelId="{56D3197E-C766-42D3-85C4-0446602226EF}" type="presOf" srcId="{5B4B37D1-B306-45C9-965C-DD89274AFEAE}" destId="{0A57D99B-159A-468B-BFCF-EA398791E7B4}" srcOrd="0" destOrd="0" presId="urn:microsoft.com/office/officeart/2005/8/layout/default"/>
    <dgm:cxn modelId="{1CEE84D6-2C2E-4CAB-9B17-917B09AC09B6}" srcId="{5B4B37D1-B306-45C9-965C-DD89274AFEAE}" destId="{36E52B69-C254-43FF-BC9A-6B25F9A88A59}" srcOrd="2" destOrd="0" parTransId="{7EFF9E6E-E386-44FB-A789-2090652F6A4D}" sibTransId="{0F8D64D6-E6D0-4EB1-B3D4-4648687FB16A}"/>
    <dgm:cxn modelId="{E6385FEA-6D34-464C-8748-DC8DAEA79970}" type="presOf" srcId="{6FCF66F4-4C29-44E0-8FC2-2014AC109B8F}" destId="{5D850E8B-614A-4920-8D80-7DEF2A3453BD}" srcOrd="0" destOrd="0" presId="urn:microsoft.com/office/officeart/2005/8/layout/default"/>
    <dgm:cxn modelId="{286931F8-E102-4D91-A2F2-7E05C6245CA3}" type="presOf" srcId="{36E52B69-C254-43FF-BC9A-6B25F9A88A59}" destId="{2165410B-827C-4CBF-AE4D-3E9541CDCB5C}" srcOrd="0" destOrd="0" presId="urn:microsoft.com/office/officeart/2005/8/layout/default"/>
    <dgm:cxn modelId="{D5EFB15B-616B-4824-B0B8-107958EB34C7}" type="presParOf" srcId="{0A57D99B-159A-468B-BFCF-EA398791E7B4}" destId="{5D850E8B-614A-4920-8D80-7DEF2A3453BD}" srcOrd="0" destOrd="0" presId="urn:microsoft.com/office/officeart/2005/8/layout/default"/>
    <dgm:cxn modelId="{2E00A94B-9137-4A5D-9CC7-720DBE9C1F3F}" type="presParOf" srcId="{0A57D99B-159A-468B-BFCF-EA398791E7B4}" destId="{09077D71-107F-45E2-B5F7-0A304384E083}" srcOrd="1" destOrd="0" presId="urn:microsoft.com/office/officeart/2005/8/layout/default"/>
    <dgm:cxn modelId="{DECEB726-DBEE-4F85-99A5-E96D4733A98C}" type="presParOf" srcId="{0A57D99B-159A-468B-BFCF-EA398791E7B4}" destId="{085FF9C5-D5C9-4DF3-BD8F-3EB85AF6E96E}" srcOrd="2" destOrd="0" presId="urn:microsoft.com/office/officeart/2005/8/layout/default"/>
    <dgm:cxn modelId="{00BD8944-E54A-4802-9E75-73E98DFA1613}" type="presParOf" srcId="{0A57D99B-159A-468B-BFCF-EA398791E7B4}" destId="{FC8E18AE-B6E5-4B38-A3FB-8228C3EA46C5}" srcOrd="3" destOrd="0" presId="urn:microsoft.com/office/officeart/2005/8/layout/default"/>
    <dgm:cxn modelId="{D8A46949-E887-43AD-A25B-D48035E1D0D8}" type="presParOf" srcId="{0A57D99B-159A-468B-BFCF-EA398791E7B4}" destId="{2165410B-827C-4CBF-AE4D-3E9541CDCB5C}" srcOrd="4" destOrd="0" presId="urn:microsoft.com/office/officeart/2005/8/layout/default"/>
    <dgm:cxn modelId="{F19369EE-906A-4573-8661-A664372B8795}" type="presParOf" srcId="{0A57D99B-159A-468B-BFCF-EA398791E7B4}" destId="{D0C61F50-4D1E-40A6-BB32-95425135AFA3}" srcOrd="5" destOrd="0" presId="urn:microsoft.com/office/officeart/2005/8/layout/default"/>
    <dgm:cxn modelId="{FC2F557C-CD69-4F72-A522-4D61E680B858}" type="presParOf" srcId="{0A57D99B-159A-468B-BFCF-EA398791E7B4}" destId="{3E311CB0-6F27-4065-899A-DC0003A47A7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50E8B-614A-4920-8D80-7DEF2A3453BD}">
      <dsp:nvSpPr>
        <dsp:cNvPr id="0" name=""/>
        <dsp:cNvSpPr/>
      </dsp:nvSpPr>
      <dsp:spPr>
        <a:xfrm>
          <a:off x="0" y="817075"/>
          <a:ext cx="3285155" cy="19710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 not transfer without Research Compliance approval</a:t>
          </a:r>
        </a:p>
      </dsp:txBody>
      <dsp:txXfrm>
        <a:off x="96221" y="913296"/>
        <a:ext cx="3092713" cy="1778651"/>
      </dsp:txXfrm>
    </dsp:sp>
    <dsp:sp modelId="{085FF9C5-D5C9-4DF3-BD8F-3EB85AF6E96E}">
      <dsp:nvSpPr>
        <dsp:cNvPr id="0" name=""/>
        <dsp:cNvSpPr/>
      </dsp:nvSpPr>
      <dsp:spPr>
        <a:xfrm>
          <a:off x="3614513" y="632719"/>
          <a:ext cx="3285155" cy="19710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DEA registration approval does not allow for sale or distribution of controlled substances</a:t>
          </a:r>
        </a:p>
      </dsp:txBody>
      <dsp:txXfrm>
        <a:off x="3710734" y="728940"/>
        <a:ext cx="3092713" cy="1778651"/>
      </dsp:txXfrm>
    </dsp:sp>
    <dsp:sp modelId="{2165410B-827C-4CBF-AE4D-3E9541CDCB5C}">
      <dsp:nvSpPr>
        <dsp:cNvPr id="0" name=""/>
        <dsp:cNvSpPr/>
      </dsp:nvSpPr>
      <dsp:spPr>
        <a:xfrm>
          <a:off x="0" y="3116684"/>
          <a:ext cx="3285155" cy="19710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 rare circumstances (hard to get CS, lab closure, high dollar), are appropriate times for requests</a:t>
          </a:r>
        </a:p>
      </dsp:txBody>
      <dsp:txXfrm>
        <a:off x="96221" y="3212905"/>
        <a:ext cx="3092713" cy="1778651"/>
      </dsp:txXfrm>
    </dsp:sp>
    <dsp:sp modelId="{3E311CB0-6F27-4065-899A-DC0003A47A73}">
      <dsp:nvSpPr>
        <dsp:cNvPr id="0" name=""/>
        <dsp:cNvSpPr/>
      </dsp:nvSpPr>
      <dsp:spPr>
        <a:xfrm>
          <a:off x="3614513" y="2932328"/>
          <a:ext cx="3285155" cy="19710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Must have approved transfer form for records</a:t>
          </a:r>
        </a:p>
      </dsp:txBody>
      <dsp:txXfrm>
        <a:off x="3710734" y="3028549"/>
        <a:ext cx="3092713" cy="1778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1AC6A-D8C2-4055-9FCD-BEE1287A6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EA013-9A87-4281-8C39-3D08CF6EE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FA69F-2994-4EAD-901A-D31F168B3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F32B-8911-42DC-8B72-52C37C3975A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96136-F188-4EC7-9B57-96077903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7610D-3CD5-45F5-A484-22AEB18F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AAEF-7844-40F1-AB37-7BA1BC21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2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0616-3102-45D2-B45D-8B692E6F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035E5-D02E-46B1-AEA7-E1EFBA0DA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6BA82-1E57-42BF-AAE7-FB7DBB50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F32B-8911-42DC-8B72-52C37C3975A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CA43B-4581-4C6E-8F55-8E9AFF5F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0C49B-74E7-4084-B6C8-DFD7B1F0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AAEF-7844-40F1-AB37-7BA1BC21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3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B1E48D-B92F-456B-B018-3B98C049C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DA70B-8098-429E-B942-4014DC3B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1B2B3-39A3-4602-A2C2-3B216D9A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F32B-8911-42DC-8B72-52C37C3975A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EEEA-FDAB-4069-8601-C8F4949B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4C292-E837-4D55-94AE-2C4D46E5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AAEF-7844-40F1-AB37-7BA1BC21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3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1C02-FBE3-4DF0-B9FC-D5BBCFE34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EE5A4-789E-455F-A4BB-F8E7B3528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721FC-76B8-4E4E-BB66-DFCD5296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F32B-8911-42DC-8B72-52C37C3975A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C5420-BAD2-4CCD-A61D-E5C22CC4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E3445-18B5-4B94-A465-4A822A72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AAEF-7844-40F1-AB37-7BA1BC21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9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1493F-D259-41EE-B067-0D8D6D90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322D2-557D-4B9F-942A-AC75470CA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30761-DB15-482C-A15C-377DE5101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F32B-8911-42DC-8B72-52C37C3975A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FF7E2-784D-4259-96C1-BAF1B0B38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8891A-EE41-44F5-8032-29902466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AAEF-7844-40F1-AB37-7BA1BC21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3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6D27-038C-4428-AFB3-53AEEFB0D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A3B53-E2B5-42BD-81F4-F8D5090D4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9A697-87A2-4AE9-9E14-2E1C16E33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5978B-69C9-444E-A952-45A6F7CC7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F32B-8911-42DC-8B72-52C37C3975A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A944F-6339-41BA-955D-3D2ACC5A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15275-CFC4-463E-A2F4-63828800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AAEF-7844-40F1-AB37-7BA1BC21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6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F98B-8A5F-42D6-BDB0-99AB4BFAF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240A0-5ED7-4AAD-90BE-FAC08C9A0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2B8A4-4E37-4D7D-AFBE-4FD799C9F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2CE2A-D467-4916-B73B-AAC4FBEF6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62589-10EF-498B-8D63-ECC12A41B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F08117-5A59-4D86-B3E0-BA334676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F32B-8911-42DC-8B72-52C37C3975A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3783F0-B5FC-4E38-A5B8-837E8482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6B655F-00E5-4190-88E7-977ADADB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AAEF-7844-40F1-AB37-7BA1BC21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2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6937-8E4D-4F70-B5DA-5116EC48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00DAB-1CF3-4741-8666-D2587EFA4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F32B-8911-42DC-8B72-52C37C3975A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CC62F-54E8-4829-B55A-3BA31D54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FCA09-F04D-4E4E-B2AF-6873DBB4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AAEF-7844-40F1-AB37-7BA1BC21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4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CBED3F-C0A4-43B8-B3EF-16D9D396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F32B-8911-42DC-8B72-52C37C3975A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FDADAE-FC3C-4997-89E3-B7A3EA35E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C591B-CD12-48DC-B362-1D415A63E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AAEF-7844-40F1-AB37-7BA1BC21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9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2F8D6-3B65-4643-A08F-94F85AD4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2D654-3EB5-4A45-B830-5095D9CEB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1592F-0A47-409E-8DEF-D75EE3CF2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ADCB3-3ABC-44AB-A863-0438ADDD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F32B-8911-42DC-8B72-52C37C3975A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B483F-1E44-484F-84E8-A3A3BFAEE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E94D7-9E68-4EAA-8E50-DBDB65CA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AAEF-7844-40F1-AB37-7BA1BC21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7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E357C-2C32-4730-A662-B534C00D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5480A-E0E2-4CAE-86D3-6E1E066024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C2D59-0DBF-4F5A-AEC5-5CA5799A3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1553C-C685-4400-9D8D-D6EE8C5C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F32B-8911-42DC-8B72-52C37C3975A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4DC3D-7146-464E-A30E-50B6AE6B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07AA0-D18C-432E-B825-4D8196EC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AAEF-7844-40F1-AB37-7BA1BC21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5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D9A95-AED7-4FFE-A8B0-39E2A031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3A99C-7347-4638-9EA2-9A340CD91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8AA55-6EBE-4C50-965B-56405F7D3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1F32B-8911-42DC-8B72-52C37C3975A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3AA58-7516-4211-B4A1-05F9F363C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BFE8-461F-4034-A924-292AB0EB9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4AAEF-7844-40F1-AB37-7BA1BC21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8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itn.hms.harvard.edu/flash/2018/vaccines-worlds-deadly-infectious-diseases-unlikely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D90DF8-ACD8-4A99-83EC-FED3EFA30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928" y="817160"/>
            <a:ext cx="5343406" cy="2736965"/>
          </a:xfrm>
        </p:spPr>
        <p:txBody>
          <a:bodyPr anchor="t">
            <a:normAutofit/>
          </a:bodyPr>
          <a:lstStyle/>
          <a:p>
            <a:pPr algn="l"/>
            <a:r>
              <a:rPr lang="en-US" sz="4600" dirty="0"/>
              <a:t>Controlled Substances Used in Non-Human Research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F95657-D3D2-4953-A918-676EE04F5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928" y="4259997"/>
            <a:ext cx="4900143" cy="945747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/>
              <a:t>Kelé Piper, Director, Research Compliance</a:t>
            </a:r>
          </a:p>
          <a:p>
            <a:pPr algn="l"/>
            <a:r>
              <a:rPr lang="en-US" sz="2000" dirty="0"/>
              <a:t>October 2021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GH_RGB.png">
            <a:extLst>
              <a:ext uri="{FF2B5EF4-FFF2-40B4-BE49-F238E27FC236}">
                <a16:creationId xmlns:a16="http://schemas.microsoft.com/office/drawing/2014/main" id="{A94670DB-614D-4163-A987-B5DAED5653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4162" y="1309859"/>
            <a:ext cx="4324849" cy="87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622CC0-5399-4261-8EA3-E1F028A84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62" y="4535967"/>
            <a:ext cx="4324849" cy="8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2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97EAEF-860E-449D-AD8E-8D6FA9DF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590062"/>
            <a:ext cx="5517822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Disposal of Controlled Substances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624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80B5A-B172-4929-B2A2-EC15F2CF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Disposals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57B65-74FC-4584-969D-3D39D631D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US" sz="2200"/>
              <a:t>Can be scheduled by calling EH&amp;S (# in front of logbook) or by using iLog.</a:t>
            </a:r>
          </a:p>
          <a:p>
            <a:r>
              <a:rPr lang="en-US" sz="2200"/>
              <a:t>Complete DEA 41 form for day of disposal.</a:t>
            </a:r>
          </a:p>
          <a:p>
            <a:r>
              <a:rPr lang="en-US" sz="2200"/>
              <a:t>Two signatures in logbook.</a:t>
            </a:r>
          </a:p>
          <a:p>
            <a:r>
              <a:rPr lang="en-US" sz="2200"/>
              <a:t>Keep copy of DEA 41 form with documentation.</a:t>
            </a:r>
          </a:p>
          <a:p>
            <a:r>
              <a:rPr lang="en-US" sz="2200"/>
              <a:t>Do not stockpile large amounts of controlled substances.</a:t>
            </a:r>
          </a:p>
          <a:p>
            <a:r>
              <a:rPr lang="en-US" sz="2200"/>
              <a:t>Mark containers as expired or note not for use.</a:t>
            </a:r>
          </a:p>
          <a:p>
            <a:r>
              <a:rPr lang="en-US" sz="2200"/>
              <a:t>If you have room, put in different area of CS cabinet.</a:t>
            </a:r>
          </a:p>
          <a:p>
            <a:r>
              <a:rPr lang="en-US" sz="2200"/>
              <a:t>Be consistent with documentation, use same name of drug on all documents.</a:t>
            </a:r>
          </a:p>
        </p:txBody>
      </p:sp>
    </p:spTree>
    <p:extLst>
      <p:ext uri="{BB962C8B-B14F-4D97-AF65-F5344CB8AC3E}">
        <p14:creationId xmlns:p14="http://schemas.microsoft.com/office/powerpoint/2010/main" val="14037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97EAEF-860E-449D-AD8E-8D6FA9DF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590062"/>
            <a:ext cx="5517822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Transportation of Controlled Substances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498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9CC4A-4A92-4DCC-A769-6FCDF150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673770"/>
            <a:ext cx="4066285" cy="2414488"/>
          </a:xfrm>
        </p:spPr>
        <p:txBody>
          <a:bodyPr anchor="t">
            <a:normAutofit fontScale="90000"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Transportation of Controlled Substances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5A867A-A2EE-46C8-A1C1-52794A59F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239861"/>
            <a:ext cx="5254754" cy="393710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Controlled substances </a:t>
            </a:r>
            <a:r>
              <a:rPr lang="en-US" b="1" dirty="0"/>
              <a:t>must not</a:t>
            </a:r>
            <a:r>
              <a:rPr lang="en-US" dirty="0"/>
              <a:t> be transported from one location to another as your registration is location specific.  The </a:t>
            </a:r>
            <a:r>
              <a:rPr lang="en-US" b="1" dirty="0"/>
              <a:t>ONLY</a:t>
            </a:r>
            <a:r>
              <a:rPr lang="en-US" dirty="0"/>
              <a:t> exception for this requirement is if you need to transport controlled substances to a location in which you are unable to maintain a lockbox or transportation of animals.</a:t>
            </a:r>
          </a:p>
        </p:txBody>
      </p:sp>
    </p:spTree>
    <p:extLst>
      <p:ext uri="{BB962C8B-B14F-4D97-AF65-F5344CB8AC3E}">
        <p14:creationId xmlns:p14="http://schemas.microsoft.com/office/powerpoint/2010/main" val="382078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E131BF-F6A6-490C-BD5E-5CF8A6E1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9099538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Transportation Requirements</a:t>
            </a:r>
            <a:endParaRPr lang="en-US" sz="5400" i="1" dirty="0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6102D-37BF-4B61-A5ED-F6D00AFC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2706624"/>
            <a:ext cx="10760559" cy="382219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/>
            <a:r>
              <a:rPr lang="en-US" sz="2400" dirty="0"/>
              <a:t>Only transport as much controlled substance as is required.</a:t>
            </a:r>
          </a:p>
          <a:p>
            <a:pPr lvl="0"/>
            <a:r>
              <a:rPr lang="en-US" sz="2400" dirty="0"/>
              <a:t>A Controlled Substance Transportation Form must be completed, carried during transport, and stored with the MGH Controlled Substance Accountability Logbook.</a:t>
            </a:r>
          </a:p>
          <a:p>
            <a:pPr lvl="0"/>
            <a:r>
              <a:rPr lang="en-US" sz="2400" dirty="0"/>
              <a:t>Do not exceed the maximum amount defined on the Controlled Substance Transportation Form.  If you require additional Controlled Substance or a substance that is not listed, you must have approval from the Director of Research Compliance.</a:t>
            </a:r>
          </a:p>
          <a:p>
            <a:pPr lvl="0"/>
            <a:r>
              <a:rPr lang="en-US" sz="2400" dirty="0"/>
              <a:t>All Controlled Substances are to be transported from the registrant’s Controlled Substance cabinet inventory in an approved locking transport bag*.  After use, any residual or remaining controlled substances must be returned to the registered controlled substance cabinet and logged as appropriate.  </a:t>
            </a:r>
          </a:p>
          <a:p>
            <a:pPr lvl="0"/>
            <a:r>
              <a:rPr lang="en-US" sz="2400" dirty="0"/>
              <a:t>Empty syringes should be disposed of in an approved sharps container. </a:t>
            </a:r>
          </a:p>
          <a:p>
            <a:pPr lvl="0"/>
            <a:r>
              <a:rPr lang="en-US" sz="2400" dirty="0"/>
              <a:t>Controlled substances must be transported by the registrant or an authorized user.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5240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E131BF-F6A6-490C-BD5E-5CF8A6E1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02" y="351144"/>
            <a:ext cx="4977976" cy="20744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Transporting Controlled Substances within the Same Building</a:t>
            </a:r>
            <a:endParaRPr lang="en-US" sz="3600" i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6102D-37BF-4B61-A5ED-F6D00AFC8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002" y="2449645"/>
            <a:ext cx="4977578" cy="408124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tx2"/>
                </a:solidFill>
              </a:rPr>
              <a:t>DEA has given us permission to transport controlled substances within the same building.  The following should be observed: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Only transport the amount of drug needed, not entire bottles/containers.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Dispose properly or return to controlled substances cabinet.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Keep substances secure.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Transport form not needed.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Graphic 42">
            <a:extLst>
              <a:ext uri="{FF2B5EF4-FFF2-40B4-BE49-F238E27FC236}">
                <a16:creationId xmlns:a16="http://schemas.microsoft.com/office/drawing/2014/main" id="{9A03B489-2284-4FC6-A363-47AEFB2E5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21059" y="2296173"/>
            <a:ext cx="3620021" cy="19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27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3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095C87-26AF-4651-B739-09E97EC79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57874"/>
            <a:ext cx="10134600" cy="428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18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FD259A-24EB-4131-9A9D-94E8CA7E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57" y="323994"/>
            <a:ext cx="4373890" cy="55718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6396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86902-3BC3-4234-B710-68D0D1F32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32260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 dirty="0">
                <a:latin typeface="+mj-lt"/>
                <a:ea typeface="+mj-ea"/>
                <a:cs typeface="+mj-cs"/>
              </a:rPr>
              <a:t>Transferring Controlled Substances</a:t>
            </a:r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076420A-9622-4738-9AD5-46A284F9A4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15669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EB96685-77B1-4A08-9EB1-B50993F4FB9E}"/>
              </a:ext>
            </a:extLst>
          </p:cNvPr>
          <p:cNvSpPr txBox="1"/>
          <p:nvPr/>
        </p:nvSpPr>
        <p:spPr>
          <a:xfrm>
            <a:off x="613325" y="3866827"/>
            <a:ext cx="3403757" cy="147732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When controlled substances are transferred from one registrant (registration) to the another, that is transferring controlled substances.</a:t>
            </a:r>
          </a:p>
        </p:txBody>
      </p:sp>
    </p:spTree>
    <p:extLst>
      <p:ext uri="{BB962C8B-B14F-4D97-AF65-F5344CB8AC3E}">
        <p14:creationId xmlns:p14="http://schemas.microsoft.com/office/powerpoint/2010/main" val="377999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97EAEF-860E-449D-AD8E-8D6FA9DF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590062"/>
            <a:ext cx="5517822" cy="28389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MGH Controlled Substance Accountability Logbook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6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3F16A1-4B42-493B-95D4-F26CCD66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590062"/>
            <a:ext cx="5517822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Resources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974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5C2AA4-F866-4DE8-85C5-6ABA9BCF2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35" y="237679"/>
            <a:ext cx="9164329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42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86902-3BC3-4234-B710-68D0D1F32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Authorized Users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DF09F-508A-442E-89D3-8B3BAE6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dirty="0"/>
              <a:t>Must have a reporting, funding, or protocol in common.</a:t>
            </a:r>
          </a:p>
          <a:p>
            <a:r>
              <a:rPr lang="en-US" dirty="0"/>
              <a:t>Must be listed on the MCSR application or have a submitted amendment.</a:t>
            </a:r>
          </a:p>
          <a:p>
            <a:r>
              <a:rPr lang="en-US" dirty="0"/>
              <a:t>Must match the Authorized User Log for DEA.</a:t>
            </a:r>
          </a:p>
          <a:p>
            <a:r>
              <a:rPr lang="en-US" dirty="0" err="1"/>
              <a:t>iLog</a:t>
            </a:r>
            <a:r>
              <a:rPr lang="en-US" dirty="0"/>
              <a:t> must match MCSR and DEA.</a:t>
            </a:r>
          </a:p>
        </p:txBody>
      </p:sp>
    </p:spTree>
    <p:extLst>
      <p:ext uri="{BB962C8B-B14F-4D97-AF65-F5344CB8AC3E}">
        <p14:creationId xmlns:p14="http://schemas.microsoft.com/office/powerpoint/2010/main" val="1962805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thorized User Log draft  -  Compatibility Mode - Word">
            <a:extLst>
              <a:ext uri="{FF2B5EF4-FFF2-40B4-BE49-F238E27FC236}">
                <a16:creationId xmlns:a16="http://schemas.microsoft.com/office/drawing/2014/main" id="{CFA5E2E0-81A4-4730-9B79-B1A4871D73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1" t="23646" r="22332" b="3546"/>
          <a:stretch/>
        </p:blipFill>
        <p:spPr>
          <a:xfrm>
            <a:off x="712177" y="571499"/>
            <a:ext cx="8185638" cy="58915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EDFBB8-82AD-4D59-ADB5-4D1188AA5931}"/>
              </a:ext>
            </a:extLst>
          </p:cNvPr>
          <p:cNvSpPr txBox="1"/>
          <p:nvPr/>
        </p:nvSpPr>
        <p:spPr>
          <a:xfrm>
            <a:off x="9118833" y="721453"/>
            <a:ext cx="26928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This is a DEA requirement.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Registrant information goes on the top.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Start date is when the DEA registration was first issued.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For site staff, these are the authorized users.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Authorized users must be added to the state MCSR first.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Send amendment return receipt.  Use this date as the start date.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Registrant must initial the start and stop dates.</a:t>
            </a:r>
          </a:p>
        </p:txBody>
      </p:sp>
    </p:spTree>
    <p:extLst>
      <p:ext uri="{BB962C8B-B14F-4D97-AF65-F5344CB8AC3E}">
        <p14:creationId xmlns:p14="http://schemas.microsoft.com/office/powerpoint/2010/main" val="1027487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17B6C1-B4BD-4CB0-8ACF-C252C0360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383293"/>
            <a:ext cx="8252846" cy="62935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35E8CC-6043-4DAC-9DE1-4B867103C001}"/>
              </a:ext>
            </a:extLst>
          </p:cNvPr>
          <p:cNvSpPr txBox="1"/>
          <p:nvPr/>
        </p:nvSpPr>
        <p:spPr>
          <a:xfrm>
            <a:off x="9529894" y="2348917"/>
            <a:ext cx="182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Anything missing?</a:t>
            </a:r>
          </a:p>
        </p:txBody>
      </p:sp>
    </p:spTree>
    <p:extLst>
      <p:ext uri="{BB962C8B-B14F-4D97-AF65-F5344CB8AC3E}">
        <p14:creationId xmlns:p14="http://schemas.microsoft.com/office/powerpoint/2010/main" val="8695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17B6C1-B4BD-4CB0-8ACF-C252C0360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383293"/>
            <a:ext cx="8252846" cy="62935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6D31D3-7F11-415F-8A8C-A48ECE9FC4DC}"/>
              </a:ext>
            </a:extLst>
          </p:cNvPr>
          <p:cNvSpPr txBox="1"/>
          <p:nvPr/>
        </p:nvSpPr>
        <p:spPr>
          <a:xfrm>
            <a:off x="9530862" y="2074985"/>
            <a:ext cx="209916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/>
              <a:t>Missing the title for the registrant.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2329DB-1D02-4765-A121-A1BDCC599FDB}"/>
              </a:ext>
            </a:extLst>
          </p:cNvPr>
          <p:cNvSpPr/>
          <p:nvPr/>
        </p:nvSpPr>
        <p:spPr>
          <a:xfrm>
            <a:off x="1686187" y="2279982"/>
            <a:ext cx="1484852" cy="419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58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60AE56-B7F7-4102-BB77-1C8115CD2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0" y="0"/>
            <a:ext cx="890891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5AF55F-CD58-438C-A18E-EF5741DCDDD2}"/>
              </a:ext>
            </a:extLst>
          </p:cNvPr>
          <p:cNvSpPr txBox="1"/>
          <p:nvPr/>
        </p:nvSpPr>
        <p:spPr>
          <a:xfrm>
            <a:off x="9009776" y="1505527"/>
            <a:ext cx="27388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inventory log is for PRIMARY containers 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drugs as you receive them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Assign each bottle a unique identifier.  Write it on the bottle.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date into disposition is the date you start using the drug.</a:t>
            </a:r>
          </a:p>
        </p:txBody>
      </p:sp>
    </p:spTree>
    <p:extLst>
      <p:ext uri="{BB962C8B-B14F-4D97-AF65-F5344CB8AC3E}">
        <p14:creationId xmlns:p14="http://schemas.microsoft.com/office/powerpoint/2010/main" val="4227487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C0CC9F-5729-4373-8036-99D90515F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9" y="176431"/>
            <a:ext cx="8558002" cy="6622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5B107-1340-464F-A5FE-A4C23B5A41F0}"/>
              </a:ext>
            </a:extLst>
          </p:cNvPr>
          <p:cNvSpPr txBox="1"/>
          <p:nvPr/>
        </p:nvSpPr>
        <p:spPr>
          <a:xfrm>
            <a:off x="9529894" y="2348917"/>
            <a:ext cx="1820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Anything wrong?</a:t>
            </a:r>
          </a:p>
        </p:txBody>
      </p:sp>
    </p:spTree>
    <p:extLst>
      <p:ext uri="{BB962C8B-B14F-4D97-AF65-F5344CB8AC3E}">
        <p14:creationId xmlns:p14="http://schemas.microsoft.com/office/powerpoint/2010/main" val="123487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C0CC9F-5729-4373-8036-99D90515F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9" y="176431"/>
            <a:ext cx="8558002" cy="662235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5FBCF5E-1EF9-417A-9BDF-103DC8FA35FE}"/>
              </a:ext>
            </a:extLst>
          </p:cNvPr>
          <p:cNvSpPr/>
          <p:nvPr/>
        </p:nvSpPr>
        <p:spPr>
          <a:xfrm>
            <a:off x="2540977" y="1899138"/>
            <a:ext cx="1336431" cy="9847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76EED87-7767-4A0D-B057-DF20524E82A8}"/>
              </a:ext>
            </a:extLst>
          </p:cNvPr>
          <p:cNvSpPr/>
          <p:nvPr/>
        </p:nvSpPr>
        <p:spPr>
          <a:xfrm>
            <a:off x="677008" y="3859823"/>
            <a:ext cx="1793630" cy="6154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6AB294-EB58-4C57-B5DA-236BA6A1B334}"/>
              </a:ext>
            </a:extLst>
          </p:cNvPr>
          <p:cNvSpPr txBox="1"/>
          <p:nvPr/>
        </p:nvSpPr>
        <p:spPr>
          <a:xfrm>
            <a:off x="8966610" y="1899138"/>
            <a:ext cx="220116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Errors need to be corrected by drawing one line through them with initials and date.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3CE98-5F02-402A-A14F-3F516B39B29A}"/>
              </a:ext>
            </a:extLst>
          </p:cNvPr>
          <p:cNvSpPr txBox="1"/>
          <p:nvPr/>
        </p:nvSpPr>
        <p:spPr>
          <a:xfrm>
            <a:off x="8932985" y="4000500"/>
            <a:ext cx="2268415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Xylazine is a Scheduled VI and not DEA regulated under the Controlled Substance Act.</a:t>
            </a:r>
          </a:p>
        </p:txBody>
      </p:sp>
    </p:spTree>
    <p:extLst>
      <p:ext uri="{BB962C8B-B14F-4D97-AF65-F5344CB8AC3E}">
        <p14:creationId xmlns:p14="http://schemas.microsoft.com/office/powerpoint/2010/main" val="4056703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position Log draft - Word">
            <a:extLst>
              <a:ext uri="{FF2B5EF4-FFF2-40B4-BE49-F238E27FC236}">
                <a16:creationId xmlns:a16="http://schemas.microsoft.com/office/drawing/2014/main" id="{BBE2BC6E-5590-4D61-A242-3A785BB29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7" t="25342" r="26063" b="7406"/>
          <a:stretch/>
        </p:blipFill>
        <p:spPr>
          <a:xfrm>
            <a:off x="509954" y="329959"/>
            <a:ext cx="8361484" cy="64686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15023B-54C9-40E6-8288-E439B87A1AF1}"/>
              </a:ext>
            </a:extLst>
          </p:cNvPr>
          <p:cNvSpPr txBox="1"/>
          <p:nvPr/>
        </p:nvSpPr>
        <p:spPr>
          <a:xfrm>
            <a:off x="8783273" y="1501629"/>
            <a:ext cx="3145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bottle per page.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sure to enter the starting volume.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signatures are required for disposal.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have to continue to another page, just note it at the bottom of the page.  “Continued on page ..”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initials, must be a signature.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35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8C400A-06C9-437D-B844-296126C12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" y="176431"/>
            <a:ext cx="8847587" cy="6576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5E857A-FFDF-4D6C-978C-20DFDDA701A3}"/>
              </a:ext>
            </a:extLst>
          </p:cNvPr>
          <p:cNvSpPr txBox="1"/>
          <p:nvPr/>
        </p:nvSpPr>
        <p:spPr>
          <a:xfrm>
            <a:off x="9529894" y="2348917"/>
            <a:ext cx="1820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Anything wrong?</a:t>
            </a:r>
          </a:p>
        </p:txBody>
      </p:sp>
    </p:spTree>
    <p:extLst>
      <p:ext uri="{BB962C8B-B14F-4D97-AF65-F5344CB8AC3E}">
        <p14:creationId xmlns:p14="http://schemas.microsoft.com/office/powerpoint/2010/main" val="374045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A767DE-3723-4299-85F1-3E747892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Policy and SOP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88798F-FFB1-4C99-85D7-2700DB9B4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081" y="1313342"/>
            <a:ext cx="3383280" cy="43655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C27027-53A0-4080-9E9A-F2491D00E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812357" y="1320359"/>
            <a:ext cx="3383280" cy="435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60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8C400A-06C9-437D-B844-296126C12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" y="176431"/>
            <a:ext cx="8847587" cy="657663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CF7BBF6-5DB9-4D60-8F3E-A786EA7310E8}"/>
              </a:ext>
            </a:extLst>
          </p:cNvPr>
          <p:cNvSpPr/>
          <p:nvPr/>
        </p:nvSpPr>
        <p:spPr>
          <a:xfrm>
            <a:off x="5134708" y="2919046"/>
            <a:ext cx="893479" cy="6945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80B359-7B5F-457A-8525-B26D4F3BCBE5}"/>
              </a:ext>
            </a:extLst>
          </p:cNvPr>
          <p:cNvSpPr/>
          <p:nvPr/>
        </p:nvSpPr>
        <p:spPr>
          <a:xfrm>
            <a:off x="633046" y="4404946"/>
            <a:ext cx="1116623" cy="2813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B87AE0-4426-4ECB-9332-4290841093BA}"/>
              </a:ext>
            </a:extLst>
          </p:cNvPr>
          <p:cNvSpPr/>
          <p:nvPr/>
        </p:nvSpPr>
        <p:spPr>
          <a:xfrm>
            <a:off x="5196254" y="4536833"/>
            <a:ext cx="3798277" cy="3868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4C0249-0F94-47DF-921E-0564D96D90D7}"/>
              </a:ext>
            </a:extLst>
          </p:cNvPr>
          <p:cNvCxnSpPr/>
          <p:nvPr/>
        </p:nvCxnSpPr>
        <p:spPr>
          <a:xfrm>
            <a:off x="5946531" y="2919046"/>
            <a:ext cx="236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231D2D-2074-424E-8D76-4728ABCB66FA}"/>
              </a:ext>
            </a:extLst>
          </p:cNvPr>
          <p:cNvSpPr txBox="1"/>
          <p:nvPr/>
        </p:nvSpPr>
        <p:spPr>
          <a:xfrm>
            <a:off x="9164436" y="1178169"/>
            <a:ext cx="220116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You can not use initials on the disposition, must be a signature.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192C44-2F67-43D1-B7E5-AF98583AD8A0}"/>
              </a:ext>
            </a:extLst>
          </p:cNvPr>
          <p:cNvSpPr txBox="1"/>
          <p:nvPr/>
        </p:nvSpPr>
        <p:spPr>
          <a:xfrm>
            <a:off x="9164436" y="2690336"/>
            <a:ext cx="220116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Expired controlled substances cannot be used even in non-survival procedures.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5090A4-3E94-4279-A157-0DF9603CAF2D}"/>
              </a:ext>
            </a:extLst>
          </p:cNvPr>
          <p:cNvSpPr txBox="1"/>
          <p:nvPr/>
        </p:nvSpPr>
        <p:spPr>
          <a:xfrm>
            <a:off x="9164436" y="4176338"/>
            <a:ext cx="220116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Two signatures are required for disposal of controlled substances.  You will also receive a DEA 41 form that needs to be kept with your records.</a:t>
            </a:r>
          </a:p>
        </p:txBody>
      </p:sp>
    </p:spTree>
    <p:extLst>
      <p:ext uri="{BB962C8B-B14F-4D97-AF65-F5344CB8AC3E}">
        <p14:creationId xmlns:p14="http://schemas.microsoft.com/office/powerpoint/2010/main" val="526708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184621-6C0B-4A7C-8298-1205942F1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8" y="176431"/>
            <a:ext cx="8961897" cy="66604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D5B25C-D9CB-4A30-AD08-103032D07E93}"/>
              </a:ext>
            </a:extLst>
          </p:cNvPr>
          <p:cNvSpPr txBox="1"/>
          <p:nvPr/>
        </p:nvSpPr>
        <p:spPr>
          <a:xfrm>
            <a:off x="9051721" y="1224793"/>
            <a:ext cx="28354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secondary containers calculate the correct “new” expiration date.  Use the guide in the front of the logbook.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your formulary.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your starting volume.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signatures are required for disposal.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only have to create a log page if there is going to be leftover stored in the CS cabinet.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22FDB-54CD-4A3F-A0B2-96081E87FCE0}"/>
              </a:ext>
            </a:extLst>
          </p:cNvPr>
          <p:cNvSpPr txBox="1"/>
          <p:nvPr/>
        </p:nvSpPr>
        <p:spPr>
          <a:xfrm>
            <a:off x="9559254" y="5385732"/>
            <a:ext cx="1820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Anything wrong?</a:t>
            </a:r>
          </a:p>
        </p:txBody>
      </p:sp>
    </p:spTree>
    <p:extLst>
      <p:ext uri="{BB962C8B-B14F-4D97-AF65-F5344CB8AC3E}">
        <p14:creationId xmlns:p14="http://schemas.microsoft.com/office/powerpoint/2010/main" val="2152260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184621-6C0B-4A7C-8298-1205942F1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8" y="176431"/>
            <a:ext cx="8961897" cy="666045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4D547A4-0A42-4135-ACB1-D3BA76BD9585}"/>
              </a:ext>
            </a:extLst>
          </p:cNvPr>
          <p:cNvSpPr/>
          <p:nvPr/>
        </p:nvSpPr>
        <p:spPr>
          <a:xfrm>
            <a:off x="6805246" y="1890346"/>
            <a:ext cx="1424354" cy="4132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86803D3-D147-4CD0-A459-6A82FA5046BB}"/>
              </a:ext>
            </a:extLst>
          </p:cNvPr>
          <p:cNvSpPr/>
          <p:nvPr/>
        </p:nvSpPr>
        <p:spPr>
          <a:xfrm>
            <a:off x="4501662" y="1995854"/>
            <a:ext cx="1090246" cy="2110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B4980-5B7A-4336-B5CB-1B7AB64B9F66}"/>
              </a:ext>
            </a:extLst>
          </p:cNvPr>
          <p:cNvSpPr txBox="1"/>
          <p:nvPr/>
        </p:nvSpPr>
        <p:spPr>
          <a:xfrm>
            <a:off x="9453118" y="1151682"/>
            <a:ext cx="220116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Missing the unique container identifier, for example KX-1.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D55EAE-68DB-43FB-A36A-67403A419C57}"/>
              </a:ext>
            </a:extLst>
          </p:cNvPr>
          <p:cNvSpPr txBox="1"/>
          <p:nvPr/>
        </p:nvSpPr>
        <p:spPr>
          <a:xfrm>
            <a:off x="9453118" y="2593730"/>
            <a:ext cx="2201164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The correct expiration date was not calculated, this is from the primary bottle of ketamine.  The correct date would have been 30 days from the preparation date, 11/9/2019.</a:t>
            </a:r>
          </a:p>
        </p:txBody>
      </p:sp>
    </p:spTree>
    <p:extLst>
      <p:ext uri="{BB962C8B-B14F-4D97-AF65-F5344CB8AC3E}">
        <p14:creationId xmlns:p14="http://schemas.microsoft.com/office/powerpoint/2010/main" val="2058918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524799-C169-44F3-BDCE-6A89264D6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6" y="240076"/>
            <a:ext cx="8337189" cy="63574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AC82F3-51F5-4690-81B4-835A9C5E1206}"/>
              </a:ext>
            </a:extLst>
          </p:cNvPr>
          <p:cNvSpPr txBox="1"/>
          <p:nvPr/>
        </p:nvSpPr>
        <p:spPr>
          <a:xfrm>
            <a:off x="8531603" y="197346"/>
            <a:ext cx="316264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Biennial inventories are a DEA requirement.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three points in time when inventories are done.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 registration approval.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Initial order.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Every two years from the initial 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only inventory what is in the CS cabinet at the time of the inventory.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indicate the time of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have printed name and signature for both individual performing inventory and the witness.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one open container per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items waiting for disposal.</a:t>
            </a:r>
          </a:p>
        </p:txBody>
      </p:sp>
    </p:spTree>
    <p:extLst>
      <p:ext uri="{BB962C8B-B14F-4D97-AF65-F5344CB8AC3E}">
        <p14:creationId xmlns:p14="http://schemas.microsoft.com/office/powerpoint/2010/main" val="2051844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378A71-9ECD-40DA-A6B8-811FBB2D1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" y="98771"/>
            <a:ext cx="8733277" cy="66604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5CE86A-8C4C-41A6-9EFE-B84B8D837FBB}"/>
              </a:ext>
            </a:extLst>
          </p:cNvPr>
          <p:cNvSpPr txBox="1"/>
          <p:nvPr/>
        </p:nvSpPr>
        <p:spPr>
          <a:xfrm>
            <a:off x="9529894" y="2348917"/>
            <a:ext cx="1820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Anything wrong?</a:t>
            </a:r>
          </a:p>
        </p:txBody>
      </p:sp>
    </p:spTree>
    <p:extLst>
      <p:ext uri="{BB962C8B-B14F-4D97-AF65-F5344CB8AC3E}">
        <p14:creationId xmlns:p14="http://schemas.microsoft.com/office/powerpoint/2010/main" val="3305138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378A71-9ECD-40DA-A6B8-811FBB2D1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" y="98771"/>
            <a:ext cx="8733277" cy="666045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22BC31F-0C79-436D-A282-27C4AA028398}"/>
              </a:ext>
            </a:extLst>
          </p:cNvPr>
          <p:cNvSpPr/>
          <p:nvPr/>
        </p:nvSpPr>
        <p:spPr>
          <a:xfrm>
            <a:off x="4264269" y="2795954"/>
            <a:ext cx="4360985" cy="5539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38F08C-33EA-41A1-A759-8E9E8ECE52EF}"/>
              </a:ext>
            </a:extLst>
          </p:cNvPr>
          <p:cNvSpPr txBox="1"/>
          <p:nvPr/>
        </p:nvSpPr>
        <p:spPr>
          <a:xfrm>
            <a:off x="8948542" y="1433146"/>
            <a:ext cx="220116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Make sure to have printed names and signatures on your biennial inventory.</a:t>
            </a:r>
          </a:p>
        </p:txBody>
      </p:sp>
    </p:spTree>
    <p:extLst>
      <p:ext uri="{BB962C8B-B14F-4D97-AF65-F5344CB8AC3E}">
        <p14:creationId xmlns:p14="http://schemas.microsoft.com/office/powerpoint/2010/main" val="1863857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C75058-43EC-4D7E-8503-68E07775A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0" y="266129"/>
            <a:ext cx="8527519" cy="65918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E566B9-0BF0-46D1-B7A2-19EF01910530}"/>
              </a:ext>
            </a:extLst>
          </p:cNvPr>
          <p:cNvSpPr txBox="1"/>
          <p:nvPr/>
        </p:nvSpPr>
        <p:spPr>
          <a:xfrm>
            <a:off x="9529894" y="2348917"/>
            <a:ext cx="1820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Anything wrong?</a:t>
            </a:r>
          </a:p>
        </p:txBody>
      </p:sp>
    </p:spTree>
    <p:extLst>
      <p:ext uri="{BB962C8B-B14F-4D97-AF65-F5344CB8AC3E}">
        <p14:creationId xmlns:p14="http://schemas.microsoft.com/office/powerpoint/2010/main" val="1683390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C75058-43EC-4D7E-8503-68E07775A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0" y="266129"/>
            <a:ext cx="8527519" cy="659187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F0B8D56-F9FD-4CD2-87A0-801FBA891193}"/>
              </a:ext>
            </a:extLst>
          </p:cNvPr>
          <p:cNvSpPr/>
          <p:nvPr/>
        </p:nvSpPr>
        <p:spPr>
          <a:xfrm>
            <a:off x="4870938" y="3094892"/>
            <a:ext cx="3024554" cy="3868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365968-1B17-4734-A545-9BA094B83FD8}"/>
              </a:ext>
            </a:extLst>
          </p:cNvPr>
          <p:cNvSpPr/>
          <p:nvPr/>
        </p:nvSpPr>
        <p:spPr>
          <a:xfrm>
            <a:off x="1002322" y="4404946"/>
            <a:ext cx="2382715" cy="4396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5F885-7EF4-45B3-8B74-49FCF42EE13C}"/>
              </a:ext>
            </a:extLst>
          </p:cNvPr>
          <p:cNvSpPr txBox="1"/>
          <p:nvPr/>
        </p:nvSpPr>
        <p:spPr>
          <a:xfrm>
            <a:off x="9048637" y="2685979"/>
            <a:ext cx="257479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Must have signature to be a valid inventory.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A01ED6-0073-4ECA-AB4B-CB4152A41FF7}"/>
              </a:ext>
            </a:extLst>
          </p:cNvPr>
          <p:cNvSpPr txBox="1"/>
          <p:nvPr/>
        </p:nvSpPr>
        <p:spPr>
          <a:xfrm>
            <a:off x="9048637" y="3912575"/>
            <a:ext cx="257479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Xylazine is a MA DPH Schedule VI drug and should not be included in the DEA biennial inventory nor should it be stored with Schedule I-V DEA regulated controlled substances.</a:t>
            </a:r>
          </a:p>
        </p:txBody>
      </p:sp>
    </p:spTree>
    <p:extLst>
      <p:ext uri="{BB962C8B-B14F-4D97-AF65-F5344CB8AC3E}">
        <p14:creationId xmlns:p14="http://schemas.microsoft.com/office/powerpoint/2010/main" val="307911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C5BA9-E044-49FE-A193-F56DBA7A2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7" y="197543"/>
            <a:ext cx="8626588" cy="66604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B5769A-8427-42EE-9261-B66EB415B5EC}"/>
              </a:ext>
            </a:extLst>
          </p:cNvPr>
          <p:cNvSpPr txBox="1"/>
          <p:nvPr/>
        </p:nvSpPr>
        <p:spPr>
          <a:xfrm>
            <a:off x="9529894" y="2348917"/>
            <a:ext cx="1820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Anything wrong?</a:t>
            </a:r>
          </a:p>
        </p:txBody>
      </p:sp>
    </p:spTree>
    <p:extLst>
      <p:ext uri="{BB962C8B-B14F-4D97-AF65-F5344CB8AC3E}">
        <p14:creationId xmlns:p14="http://schemas.microsoft.com/office/powerpoint/2010/main" val="3734316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C5BA9-E044-49FE-A193-F56DBA7A2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7" y="197543"/>
            <a:ext cx="8626588" cy="666045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812CEFA-D653-4AD1-9C28-ED5B5320DD44}"/>
              </a:ext>
            </a:extLst>
          </p:cNvPr>
          <p:cNvSpPr/>
          <p:nvPr/>
        </p:nvSpPr>
        <p:spPr>
          <a:xfrm>
            <a:off x="3516923" y="2479431"/>
            <a:ext cx="1512277" cy="4747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CCC65D-D6A7-4019-A723-71AB631C2762}"/>
              </a:ext>
            </a:extLst>
          </p:cNvPr>
          <p:cNvSpPr/>
          <p:nvPr/>
        </p:nvSpPr>
        <p:spPr>
          <a:xfrm>
            <a:off x="5213838" y="3068515"/>
            <a:ext cx="2910254" cy="3604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CA2EA6-4690-4175-9656-FF109A2BAE13}"/>
              </a:ext>
            </a:extLst>
          </p:cNvPr>
          <p:cNvSpPr/>
          <p:nvPr/>
        </p:nvSpPr>
        <p:spPr>
          <a:xfrm>
            <a:off x="5213838" y="2628900"/>
            <a:ext cx="2828208" cy="342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7A6D8-E174-4605-A6E6-5FD0F53FB3AF}"/>
              </a:ext>
            </a:extLst>
          </p:cNvPr>
          <p:cNvSpPr/>
          <p:nvPr/>
        </p:nvSpPr>
        <p:spPr>
          <a:xfrm>
            <a:off x="7517423" y="4070838"/>
            <a:ext cx="791308" cy="3604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3738D-C7F6-4BD0-80A8-09861709B6A6}"/>
              </a:ext>
            </a:extLst>
          </p:cNvPr>
          <p:cNvSpPr txBox="1"/>
          <p:nvPr/>
        </p:nvSpPr>
        <p:spPr>
          <a:xfrm>
            <a:off x="9416483" y="1030500"/>
            <a:ext cx="2201164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600" dirty="0"/>
              <a:t>This date needs to be two years from the initial order or the last biennial inventory.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F38C8-94A5-4F48-9E88-7EAACB40BD2A}"/>
              </a:ext>
            </a:extLst>
          </p:cNvPr>
          <p:cNvSpPr txBox="1"/>
          <p:nvPr/>
        </p:nvSpPr>
        <p:spPr>
          <a:xfrm>
            <a:off x="9416483" y="2457110"/>
            <a:ext cx="2201164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600" dirty="0"/>
              <a:t>DEA requires by regulation that the time of day be recorded on the inventory.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367CF-9CF8-47D6-BDEC-54978D22A654}"/>
              </a:ext>
            </a:extLst>
          </p:cNvPr>
          <p:cNvSpPr txBox="1"/>
          <p:nvPr/>
        </p:nvSpPr>
        <p:spPr>
          <a:xfrm>
            <a:off x="9416483" y="3883720"/>
            <a:ext cx="220116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600" dirty="0"/>
              <a:t>Signatures are required for a valid inventory.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793820-6C98-4D76-AD73-9464DECAD357}"/>
              </a:ext>
            </a:extLst>
          </p:cNvPr>
          <p:cNvSpPr txBox="1"/>
          <p:nvPr/>
        </p:nvSpPr>
        <p:spPr>
          <a:xfrm>
            <a:off x="9453118" y="5752054"/>
            <a:ext cx="220116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600" dirty="0"/>
              <a:t>You must verify the physical inventory to what is in the lockbox.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17185E-8C46-47AE-895A-0F1FCACF1CF9}"/>
              </a:ext>
            </a:extLst>
          </p:cNvPr>
          <p:cNvSpPr/>
          <p:nvPr/>
        </p:nvSpPr>
        <p:spPr>
          <a:xfrm>
            <a:off x="5503178" y="3926048"/>
            <a:ext cx="360727" cy="2035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F76A51-C8B6-48FA-9E25-01E939DD5C71}"/>
              </a:ext>
            </a:extLst>
          </p:cNvPr>
          <p:cNvSpPr txBox="1"/>
          <p:nvPr/>
        </p:nvSpPr>
        <p:spPr>
          <a:xfrm>
            <a:off x="9416483" y="4817887"/>
            <a:ext cx="220116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600" dirty="0"/>
              <a:t>Missing volume measurement.</a:t>
            </a:r>
          </a:p>
        </p:txBody>
      </p:sp>
    </p:spTree>
    <p:extLst>
      <p:ext uri="{BB962C8B-B14F-4D97-AF65-F5344CB8AC3E}">
        <p14:creationId xmlns:p14="http://schemas.microsoft.com/office/powerpoint/2010/main" val="183125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BF42F-F3D7-4F91-A0B5-6B6AAA419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Research Compliance Webpage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ABFCA6-7D8C-42DB-9902-40770130E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 b="10396"/>
          <a:stretch/>
        </p:blipFill>
        <p:spPr>
          <a:xfrm>
            <a:off x="2803035" y="2983923"/>
            <a:ext cx="6585929" cy="36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28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CAC4B-6D29-4E85-8F1B-B2C3AC9D4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Common Errors</a:t>
            </a: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92DF8-F994-4C34-B6FA-03070AEC7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753" y="953293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en-US" sz="2200" dirty="0"/>
              <a:t>Cannot share or borrow from another registrant</a:t>
            </a:r>
          </a:p>
          <a:p>
            <a:r>
              <a:rPr lang="en-US" sz="2200" dirty="0"/>
              <a:t>Improper disposal/infrequent disposals</a:t>
            </a:r>
          </a:p>
          <a:p>
            <a:r>
              <a:rPr lang="en-US" sz="2200" dirty="0"/>
              <a:t>Expired controlled substances</a:t>
            </a:r>
          </a:p>
          <a:p>
            <a:r>
              <a:rPr lang="en-US" sz="2200" dirty="0"/>
              <a:t>Shortages/overages</a:t>
            </a:r>
          </a:p>
          <a:p>
            <a:r>
              <a:rPr lang="en-US" sz="2200" dirty="0"/>
              <a:t>Corrections</a:t>
            </a:r>
          </a:p>
          <a:p>
            <a:r>
              <a:rPr lang="en-US" sz="2200" dirty="0"/>
              <a:t>Documentation of errors</a:t>
            </a:r>
          </a:p>
          <a:p>
            <a:r>
              <a:rPr lang="en-US" sz="2200" dirty="0"/>
              <a:t>More than one container per page</a:t>
            </a:r>
          </a:p>
          <a:p>
            <a:r>
              <a:rPr lang="en-US" sz="2200" dirty="0"/>
              <a:t>No unique identifier</a:t>
            </a:r>
          </a:p>
          <a:p>
            <a:r>
              <a:rPr lang="en-US" sz="2200" dirty="0"/>
              <a:t>Logging secondary containers</a:t>
            </a:r>
          </a:p>
          <a:p>
            <a:r>
              <a:rPr lang="en-US" sz="2200" dirty="0"/>
              <a:t>Signatures vs. initials</a:t>
            </a:r>
          </a:p>
          <a:p>
            <a:r>
              <a:rPr lang="en-US" sz="2200" dirty="0"/>
              <a:t>Schedule VI</a:t>
            </a:r>
          </a:p>
          <a:p>
            <a:r>
              <a:rPr lang="en-US" sz="2200" dirty="0"/>
              <a:t>Logging Schedules I, II, III-V</a:t>
            </a:r>
          </a:p>
          <a:p>
            <a:r>
              <a:rPr lang="en-US" sz="2200" dirty="0"/>
              <a:t>Maintaining up-to-date Authorized User Log</a:t>
            </a:r>
          </a:p>
          <a:p>
            <a:r>
              <a:rPr lang="en-US" sz="2200" dirty="0"/>
              <a:t>Cannot share a safe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424917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5C4F0-83B4-4EEE-9378-5C9366C0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590062"/>
            <a:ext cx="5517822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33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8BA12-50F3-4074-A774-ED8DB8B7B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HealthStream Training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87F5CC-BBD4-4935-8719-3FDB58804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629" y="640080"/>
            <a:ext cx="5857950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8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CD4C6-A8CF-4A18-A640-47BC4159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Quarterly Discussion Groups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39CC0-FC45-4C37-B0FC-A5A110F35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503411"/>
            <a:ext cx="7214616" cy="38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239CF-18D2-4689-8AB5-59037C99D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iLog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2A47A-061E-494F-8F33-E432B3A12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87" y="993131"/>
            <a:ext cx="5614416" cy="31019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FFE59F-546D-4D62-AF77-2B185006E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3" y="1400864"/>
            <a:ext cx="5614416" cy="2287875"/>
          </a:xfrm>
          <a:prstGeom prst="rect">
            <a:avLst/>
          </a:prstGeom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643A0-B778-41A8-8803-15B7F10F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590062"/>
            <a:ext cx="5517822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Labeling and </a:t>
            </a:r>
            <a:b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Secondary Containers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072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4E6ED-B8D6-4148-93E2-7F75BFA8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Secondary Containers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C8843E-437A-4E70-ACB7-61C1EEF11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07" y="1557017"/>
            <a:ext cx="11021471" cy="42157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8707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1131</Words>
  <Application>Microsoft Office PowerPoint</Application>
  <PresentationFormat>Widescreen</PresentationFormat>
  <Paragraphs>121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Office Theme</vt:lpstr>
      <vt:lpstr>Controlled Substances Used in Non-Human Research</vt:lpstr>
      <vt:lpstr>Resources</vt:lpstr>
      <vt:lpstr>Policy and SOP</vt:lpstr>
      <vt:lpstr>Research Compliance Webpage</vt:lpstr>
      <vt:lpstr>HealthStream Training</vt:lpstr>
      <vt:lpstr>Quarterly Discussion Groups</vt:lpstr>
      <vt:lpstr>iLog</vt:lpstr>
      <vt:lpstr>Labeling and  Secondary Containers</vt:lpstr>
      <vt:lpstr>Secondary Containers</vt:lpstr>
      <vt:lpstr>Disposal of Controlled Substances</vt:lpstr>
      <vt:lpstr>Disposals</vt:lpstr>
      <vt:lpstr>Transportation of Controlled Substances</vt:lpstr>
      <vt:lpstr>Transportation of Controlled Substances</vt:lpstr>
      <vt:lpstr>Transportation Requirements</vt:lpstr>
      <vt:lpstr>Transporting Controlled Substances within the Same Building</vt:lpstr>
      <vt:lpstr>PowerPoint Presentation</vt:lpstr>
      <vt:lpstr>PowerPoint Presentation</vt:lpstr>
      <vt:lpstr>Transferring Controlled Substances</vt:lpstr>
      <vt:lpstr>MGH Controlled Substance Accountability Logbook</vt:lpstr>
      <vt:lpstr>PowerPoint Presentation</vt:lpstr>
      <vt:lpstr>Authorized Users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Errors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Controlled Substances Used in Non-Human Research</dc:title>
  <dc:creator>Piper, Kele Kristine</dc:creator>
  <cp:lastModifiedBy>Piper, Kele Kristine</cp:lastModifiedBy>
  <cp:revision>5</cp:revision>
  <dcterms:created xsi:type="dcterms:W3CDTF">2021-10-05T12:44:39Z</dcterms:created>
  <dcterms:modified xsi:type="dcterms:W3CDTF">2021-10-05T20:20:35Z</dcterms:modified>
</cp:coreProperties>
</file>